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97" r:id="rId3"/>
    <p:sldId id="299" r:id="rId4"/>
    <p:sldId id="300" r:id="rId5"/>
    <p:sldId id="298" r:id="rId6"/>
    <p:sldId id="293" r:id="rId7"/>
    <p:sldId id="294" r:id="rId8"/>
    <p:sldId id="295" r:id="rId9"/>
    <p:sldId id="296" r:id="rId10"/>
    <p:sldId id="291" r:id="rId11"/>
    <p:sldId id="285" r:id="rId12"/>
    <p:sldId id="286" r:id="rId13"/>
    <p:sldId id="288" r:id="rId14"/>
    <p:sldId id="287" r:id="rId15"/>
    <p:sldId id="289" r:id="rId16"/>
    <p:sldId id="278" r:id="rId17"/>
    <p:sldId id="277" r:id="rId18"/>
    <p:sldId id="282" r:id="rId19"/>
    <p:sldId id="284" r:id="rId20"/>
    <p:sldId id="281" r:id="rId21"/>
    <p:sldId id="283" r:id="rId22"/>
    <p:sldId id="279" r:id="rId23"/>
    <p:sldId id="272" r:id="rId24"/>
    <p:sldId id="273" r:id="rId25"/>
    <p:sldId id="274" r:id="rId26"/>
    <p:sldId id="275" r:id="rId27"/>
    <p:sldId id="263" r:id="rId28"/>
    <p:sldId id="268" r:id="rId29"/>
    <p:sldId id="265" r:id="rId30"/>
    <p:sldId id="264" r:id="rId31"/>
    <p:sldId id="270" r:id="rId32"/>
    <p:sldId id="269" r:id="rId33"/>
    <p:sldId id="26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85CA894C-C0B8-4576-A56B-AEDDE1F27424}">
          <p14:sldIdLst>
            <p14:sldId id="256"/>
          </p14:sldIdLst>
        </p14:section>
        <p14:section name="1222" id="{3EE4FF8F-5087-4942-98B4-FBDC9A0079E8}">
          <p14:sldIdLst>
            <p14:sldId id="297"/>
            <p14:sldId id="299"/>
            <p14:sldId id="300"/>
            <p14:sldId id="298"/>
          </p14:sldIdLst>
        </p14:section>
        <p14:section name="1208" id="{FB043859-A7A2-4B59-9713-71961AA0D89C}">
          <p14:sldIdLst>
            <p14:sldId id="293"/>
            <p14:sldId id="294"/>
            <p14:sldId id="295"/>
            <p14:sldId id="296"/>
            <p14:sldId id="291"/>
          </p14:sldIdLst>
        </p14:section>
        <p14:section name="1123" id="{10C9D934-C28E-4362-AF85-6A413A738F27}">
          <p14:sldIdLst>
            <p14:sldId id="285"/>
            <p14:sldId id="286"/>
            <p14:sldId id="288"/>
            <p14:sldId id="287"/>
            <p14:sldId id="289"/>
          </p14:sldIdLst>
        </p14:section>
        <p14:section name="1117" id="{6318054C-EFCA-4008-831D-89514374B5C5}">
          <p14:sldIdLst>
            <p14:sldId id="278"/>
            <p14:sldId id="277"/>
            <p14:sldId id="282"/>
            <p14:sldId id="284"/>
            <p14:sldId id="281"/>
            <p14:sldId id="283"/>
          </p14:sldIdLst>
        </p14:section>
        <p14:section name="1110" id="{8DFED4D3-CB6F-4AB2-8B59-3C97CAB7DDD8}">
          <p14:sldIdLst>
            <p14:sldId id="279"/>
            <p14:sldId id="272"/>
            <p14:sldId id="273"/>
            <p14:sldId id="274"/>
            <p14:sldId id="275"/>
          </p14:sldIdLst>
        </p14:section>
        <p14:section name="1102" id="{055444B2-1E31-48BD-80EC-041BB6B522A0}">
          <p14:sldIdLst>
            <p14:sldId id="263"/>
            <p14:sldId id="268"/>
            <p14:sldId id="265"/>
            <p14:sldId id="264"/>
            <p14:sldId id="270"/>
            <p14:sldId id="269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730" autoAdjust="0"/>
  </p:normalViewPr>
  <p:slideViewPr>
    <p:cSldViewPr snapToGrid="0">
      <p:cViewPr varScale="1">
        <p:scale>
          <a:sx n="106" d="100"/>
          <a:sy n="106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B06B0-358D-40BC-BF9C-13F4F57D9D1F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D1FB9-26B0-44B9-B7C5-01FCEE8217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185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155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59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787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82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71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862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8770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80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3318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847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9847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33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38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10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4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80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66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370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53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44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DF590-96CD-4AE5-8A95-CD2D658D6CDE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17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gZ-KaWjhGY&amp;t=448s&amp;ab_channel=%E6%9E%97%E4%BA%A6LYi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48CE77-1BEF-4969-85CF-3F49D7F42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5100" y="1984016"/>
            <a:ext cx="10287000" cy="1646302"/>
          </a:xfrm>
        </p:spPr>
        <p:txBody>
          <a:bodyPr/>
          <a:lstStyle/>
          <a:p>
            <a:r>
              <a:rPr lang="en-US" altLang="zh-TW" dirty="0"/>
              <a:t>Cheating Bot For CS 1.6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29A8E0D-6E3D-48B3-9827-8B18895DC6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電子系 碩一甲 陳家豪</a:t>
            </a:r>
            <a:r>
              <a:rPr lang="en-US" altLang="zh-TW" dirty="0"/>
              <a:t> F111112126</a:t>
            </a:r>
          </a:p>
          <a:p>
            <a:r>
              <a:rPr lang="zh-TW" altLang="en-US" dirty="0"/>
              <a:t>電子系    四甲 洪國勛</a:t>
            </a:r>
            <a:r>
              <a:rPr lang="en-US" altLang="zh-TW" dirty="0"/>
              <a:t> C108112157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7765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629B1-7098-4C2C-9C80-3D89911D5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87" y="253263"/>
            <a:ext cx="8596668" cy="754380"/>
          </a:xfrm>
        </p:spPr>
        <p:txBody>
          <a:bodyPr/>
          <a:lstStyle/>
          <a:p>
            <a:r>
              <a:rPr lang="zh-TW" altLang="en-US" dirty="0"/>
              <a:t>流程圖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09ACCFE-69D6-4A03-9908-40B1FA569CC2}"/>
              </a:ext>
            </a:extLst>
          </p:cNvPr>
          <p:cNvSpPr/>
          <p:nvPr/>
        </p:nvSpPr>
        <p:spPr>
          <a:xfrm>
            <a:off x="2123207" y="3122492"/>
            <a:ext cx="1101905" cy="48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骨架偵測</a:t>
            </a:r>
          </a:p>
        </p:txBody>
      </p:sp>
      <p:pic>
        <p:nvPicPr>
          <p:cNvPr id="25" name="Picture 2" descr="Download Counter-Strike 1.6 Cartoon Edition">
            <a:extLst>
              <a:ext uri="{FF2B5EF4-FFF2-40B4-BE49-F238E27FC236}">
                <a16:creationId xmlns:a16="http://schemas.microsoft.com/office/drawing/2014/main" id="{587E3FF7-F394-4C7D-9472-4025D3C6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07" y="1370436"/>
            <a:ext cx="1911467" cy="10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3BC40008-A2A2-4C67-A318-47DABBC4CB35}"/>
              </a:ext>
            </a:extLst>
          </p:cNvPr>
          <p:cNvSpPr/>
          <p:nvPr/>
        </p:nvSpPr>
        <p:spPr>
          <a:xfrm>
            <a:off x="170255" y="3041359"/>
            <a:ext cx="948166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D41AEDE-6E2D-49F9-A3F8-477A4E3DCA5B}"/>
              </a:ext>
            </a:extLst>
          </p:cNvPr>
          <p:cNvSpPr txBox="1"/>
          <p:nvPr/>
        </p:nvSpPr>
        <p:spPr>
          <a:xfrm>
            <a:off x="1367711" y="2919388"/>
            <a:ext cx="1101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遊戲畫面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76C4033D-CBF2-4DB3-9EFB-91E36B63B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7" t="39438" r="40227" b="15177"/>
          <a:stretch/>
        </p:blipFill>
        <p:spPr>
          <a:xfrm>
            <a:off x="7113913" y="3807833"/>
            <a:ext cx="349251" cy="452774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BF5D9625-2ED4-41FA-9B39-7C1EDCFDC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t="55005" r="59267" b="-390"/>
          <a:stretch/>
        </p:blipFill>
        <p:spPr>
          <a:xfrm>
            <a:off x="3729677" y="3573248"/>
            <a:ext cx="349252" cy="452774"/>
          </a:xfrm>
          <a:prstGeom prst="rect">
            <a:avLst/>
          </a:prstGeom>
        </p:spPr>
      </p:pic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17F60228-EA5E-4163-B32B-21720E423557}"/>
              </a:ext>
            </a:extLst>
          </p:cNvPr>
          <p:cNvCxnSpPr>
            <a:cxnSpLocks/>
            <a:stCxn id="27" idx="6"/>
            <a:endCxn id="5" idx="1"/>
          </p:cNvCxnSpPr>
          <p:nvPr/>
        </p:nvCxnSpPr>
        <p:spPr>
          <a:xfrm>
            <a:off x="1118421" y="3365209"/>
            <a:ext cx="1004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7D3D6B1-60A8-43B3-8D72-844EA0245AE1}"/>
              </a:ext>
            </a:extLst>
          </p:cNvPr>
          <p:cNvCxnSpPr>
            <a:cxnSpLocks/>
            <a:stCxn id="5" idx="3"/>
            <a:endCxn id="56" idx="1"/>
          </p:cNvCxnSpPr>
          <p:nvPr/>
        </p:nvCxnSpPr>
        <p:spPr>
          <a:xfrm>
            <a:off x="3225112" y="3365209"/>
            <a:ext cx="964440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C9441A7-4240-4D4A-8515-90F554457390}"/>
              </a:ext>
            </a:extLst>
          </p:cNvPr>
          <p:cNvSpPr txBox="1"/>
          <p:nvPr/>
        </p:nvSpPr>
        <p:spPr>
          <a:xfrm>
            <a:off x="3246505" y="2778369"/>
            <a:ext cx="11990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</a:p>
          <a:p>
            <a:r>
              <a:rPr lang="zh-TW" altLang="en-US" sz="1100" dirty="0"/>
              <a:t>骨架的資訊</a:t>
            </a:r>
            <a:endParaRPr lang="en-US" altLang="zh-TW" sz="1100" dirty="0"/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座標及長寬</a:t>
            </a:r>
            <a:r>
              <a:rPr lang="en-US" altLang="zh-TW" sz="1100" dirty="0"/>
              <a:t>)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16EFC1B2-65E1-4140-B800-36087D6776FF}"/>
              </a:ext>
            </a:extLst>
          </p:cNvPr>
          <p:cNvSpPr/>
          <p:nvPr/>
        </p:nvSpPr>
        <p:spPr>
          <a:xfrm>
            <a:off x="4189552" y="3134230"/>
            <a:ext cx="944613" cy="48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有效物</a:t>
            </a:r>
            <a:endParaRPr lang="en-US" altLang="zh-TW" sz="1400" dirty="0"/>
          </a:p>
          <a:p>
            <a:pPr algn="ctr"/>
            <a:r>
              <a:rPr lang="zh-TW" altLang="en-US" sz="1400" dirty="0"/>
              <a:t>件判斷</a:t>
            </a:r>
          </a:p>
        </p:txBody>
      </p:sp>
      <p:sp>
        <p:nvSpPr>
          <p:cNvPr id="69" name="菱形 68">
            <a:extLst>
              <a:ext uri="{FF2B5EF4-FFF2-40B4-BE49-F238E27FC236}">
                <a16:creationId xmlns:a16="http://schemas.microsoft.com/office/drawing/2014/main" id="{F389AD05-A540-43AD-A307-C009D0AC2146}"/>
              </a:ext>
            </a:extLst>
          </p:cNvPr>
          <p:cNvSpPr/>
          <p:nvPr/>
        </p:nvSpPr>
        <p:spPr>
          <a:xfrm>
            <a:off x="5540745" y="2999756"/>
            <a:ext cx="1510995" cy="7543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是否為有效物件</a:t>
            </a: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E8A893EB-09CB-45F1-9384-B89F3A403835}"/>
              </a:ext>
            </a:extLst>
          </p:cNvPr>
          <p:cNvCxnSpPr>
            <a:stCxn id="56" idx="3"/>
            <a:endCxn id="69" idx="1"/>
          </p:cNvCxnSpPr>
          <p:nvPr/>
        </p:nvCxnSpPr>
        <p:spPr>
          <a:xfrm flipV="1">
            <a:off x="5134165" y="3376946"/>
            <a:ext cx="406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027BD930-0CC5-4087-BFB5-F5AC6657B024}"/>
              </a:ext>
            </a:extLst>
          </p:cNvPr>
          <p:cNvCxnSpPr>
            <a:cxnSpLocks/>
            <a:stCxn id="69" idx="0"/>
            <a:endCxn id="34" idx="3"/>
          </p:cNvCxnSpPr>
          <p:nvPr/>
        </p:nvCxnSpPr>
        <p:spPr>
          <a:xfrm rot="16200000" flipV="1">
            <a:off x="5466341" y="2169853"/>
            <a:ext cx="497728" cy="11620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4F329DDF-C5EB-42DF-B6A8-B646E7EEAB8D}"/>
              </a:ext>
            </a:extLst>
          </p:cNvPr>
          <p:cNvCxnSpPr>
            <a:cxnSpLocks/>
            <a:stCxn id="69" idx="3"/>
            <a:endCxn id="86" idx="1"/>
          </p:cNvCxnSpPr>
          <p:nvPr/>
        </p:nvCxnSpPr>
        <p:spPr>
          <a:xfrm>
            <a:off x="7051740" y="3376946"/>
            <a:ext cx="782615" cy="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2FC295FB-6BF7-416E-8E18-5FABCEF27349}"/>
              </a:ext>
            </a:extLst>
          </p:cNvPr>
          <p:cNvSpPr/>
          <p:nvPr/>
        </p:nvSpPr>
        <p:spPr>
          <a:xfrm>
            <a:off x="7834355" y="3137818"/>
            <a:ext cx="990385" cy="47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身份判斷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51CBC6E5-597D-4056-8A07-907264D3C64B}"/>
              </a:ext>
            </a:extLst>
          </p:cNvPr>
          <p:cNvSpPr txBox="1"/>
          <p:nvPr/>
        </p:nvSpPr>
        <p:spPr>
          <a:xfrm>
            <a:off x="6967143" y="315057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是</a:t>
            </a:r>
            <a:endParaRPr lang="en-US" altLang="zh-TW" sz="11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426E9E1-53FE-4D19-84DD-57FF00642F0B}"/>
              </a:ext>
            </a:extLst>
          </p:cNvPr>
          <p:cNvSpPr txBox="1"/>
          <p:nvPr/>
        </p:nvSpPr>
        <p:spPr>
          <a:xfrm>
            <a:off x="5999952" y="276122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否</a:t>
            </a:r>
            <a:endParaRPr lang="en-US" altLang="zh-TW" sz="1100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23D60821-DC28-4E46-AF62-C5C7865FBA82}"/>
              </a:ext>
            </a:extLst>
          </p:cNvPr>
          <p:cNvSpPr txBox="1"/>
          <p:nvPr/>
        </p:nvSpPr>
        <p:spPr>
          <a:xfrm>
            <a:off x="7016685" y="3372975"/>
            <a:ext cx="8176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人物畫面</a:t>
            </a:r>
          </a:p>
        </p:txBody>
      </p:sp>
      <p:pic>
        <p:nvPicPr>
          <p:cNvPr id="100" name="圖片 99">
            <a:extLst>
              <a:ext uri="{FF2B5EF4-FFF2-40B4-BE49-F238E27FC236}">
                <a16:creationId xmlns:a16="http://schemas.microsoft.com/office/drawing/2014/main" id="{DF741AE9-EFF1-421B-88D8-6745B7B53C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7" t="39438" r="40227" b="15177"/>
          <a:stretch/>
        </p:blipFill>
        <p:spPr>
          <a:xfrm>
            <a:off x="3325211" y="3573248"/>
            <a:ext cx="349251" cy="452774"/>
          </a:xfrm>
          <a:prstGeom prst="rect">
            <a:avLst/>
          </a:prstGeom>
        </p:spPr>
      </p:pic>
      <p:pic>
        <p:nvPicPr>
          <p:cNvPr id="101" name="圖片 100">
            <a:extLst>
              <a:ext uri="{FF2B5EF4-FFF2-40B4-BE49-F238E27FC236}">
                <a16:creationId xmlns:a16="http://schemas.microsoft.com/office/drawing/2014/main" id="{4116498E-148C-43D0-8045-2B2013671E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t="55005" r="59267" b="-390"/>
          <a:stretch/>
        </p:blipFill>
        <p:spPr>
          <a:xfrm>
            <a:off x="6510188" y="2570061"/>
            <a:ext cx="349252" cy="452774"/>
          </a:xfrm>
          <a:prstGeom prst="rect">
            <a:avLst/>
          </a:prstGeom>
        </p:spPr>
      </p:pic>
      <p:sp>
        <p:nvSpPr>
          <p:cNvPr id="102" name="菱形 101">
            <a:extLst>
              <a:ext uri="{FF2B5EF4-FFF2-40B4-BE49-F238E27FC236}">
                <a16:creationId xmlns:a16="http://schemas.microsoft.com/office/drawing/2014/main" id="{536EFC8F-F3B5-4482-A3BE-2974BAB4A9FD}"/>
              </a:ext>
            </a:extLst>
          </p:cNvPr>
          <p:cNvSpPr/>
          <p:nvPr/>
        </p:nvSpPr>
        <p:spPr>
          <a:xfrm>
            <a:off x="9071955" y="2999756"/>
            <a:ext cx="1338000" cy="7543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是否為敵軍</a:t>
            </a: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EEDA6C78-0AD8-4D7B-93CC-FF24C598AD5A}"/>
              </a:ext>
            </a:extLst>
          </p:cNvPr>
          <p:cNvCxnSpPr>
            <a:stCxn id="86" idx="3"/>
            <a:endCxn id="102" idx="1"/>
          </p:cNvCxnSpPr>
          <p:nvPr/>
        </p:nvCxnSpPr>
        <p:spPr>
          <a:xfrm flipV="1">
            <a:off x="8824740" y="3376946"/>
            <a:ext cx="247215" cy="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983F04FA-761D-4801-98BC-ED18CE8D70F3}"/>
              </a:ext>
            </a:extLst>
          </p:cNvPr>
          <p:cNvSpPr txBox="1"/>
          <p:nvPr/>
        </p:nvSpPr>
        <p:spPr>
          <a:xfrm>
            <a:off x="9227252" y="3895217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是</a:t>
            </a:r>
            <a:endParaRPr lang="en-US" altLang="zh-TW" sz="1100" dirty="0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3D4D0087-C96F-46BB-B86D-37B1E6BD01B0}"/>
              </a:ext>
            </a:extLst>
          </p:cNvPr>
          <p:cNvSpPr txBox="1"/>
          <p:nvPr/>
        </p:nvSpPr>
        <p:spPr>
          <a:xfrm>
            <a:off x="9244802" y="276122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否</a:t>
            </a:r>
            <a:endParaRPr lang="en-US" altLang="zh-TW" sz="1100" dirty="0"/>
          </a:p>
        </p:txBody>
      </p:sp>
      <p:cxnSp>
        <p:nvCxnSpPr>
          <p:cNvPr id="109" name="接點: 肘形 108">
            <a:extLst>
              <a:ext uri="{FF2B5EF4-FFF2-40B4-BE49-F238E27FC236}">
                <a16:creationId xmlns:a16="http://schemas.microsoft.com/office/drawing/2014/main" id="{86A890C9-7428-4E53-8606-99EE8DC8709C}"/>
              </a:ext>
            </a:extLst>
          </p:cNvPr>
          <p:cNvCxnSpPr>
            <a:cxnSpLocks/>
            <a:stCxn id="102" idx="0"/>
          </p:cNvCxnSpPr>
          <p:nvPr/>
        </p:nvCxnSpPr>
        <p:spPr>
          <a:xfrm rot="16200000" flipH="1" flipV="1">
            <a:off x="5391982" y="-1003123"/>
            <a:ext cx="346095" cy="8351851"/>
          </a:xfrm>
          <a:prstGeom prst="bentConnector4">
            <a:avLst>
              <a:gd name="adj1" fmla="val -336560"/>
              <a:gd name="adj2" fmla="val 1000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17349A78-8FCA-4409-9508-A13BEDD1510D}"/>
              </a:ext>
            </a:extLst>
          </p:cNvPr>
          <p:cNvSpPr/>
          <p:nvPr/>
        </p:nvSpPr>
        <p:spPr>
          <a:xfrm>
            <a:off x="9245762" y="4439528"/>
            <a:ext cx="990385" cy="47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移動準星</a:t>
            </a:r>
          </a:p>
        </p:txBody>
      </p: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05391F13-6A54-4AA7-82C5-536011E6BD1C}"/>
              </a:ext>
            </a:extLst>
          </p:cNvPr>
          <p:cNvCxnSpPr>
            <a:stCxn id="102" idx="2"/>
            <a:endCxn id="118" idx="0"/>
          </p:cNvCxnSpPr>
          <p:nvPr/>
        </p:nvCxnSpPr>
        <p:spPr>
          <a:xfrm>
            <a:off x="9740955" y="3754136"/>
            <a:ext cx="0" cy="68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接點: 肘形 122">
            <a:extLst>
              <a:ext uri="{FF2B5EF4-FFF2-40B4-BE49-F238E27FC236}">
                <a16:creationId xmlns:a16="http://schemas.microsoft.com/office/drawing/2014/main" id="{9F6C9D96-C768-4A26-9C89-35577F07FE4A}"/>
              </a:ext>
            </a:extLst>
          </p:cNvPr>
          <p:cNvCxnSpPr>
            <a:cxnSpLocks/>
            <a:stCxn id="118" idx="1"/>
          </p:cNvCxnSpPr>
          <p:nvPr/>
        </p:nvCxnSpPr>
        <p:spPr>
          <a:xfrm rot="10800000">
            <a:off x="1389104" y="3393467"/>
            <a:ext cx="7856658" cy="1285444"/>
          </a:xfrm>
          <a:prstGeom prst="bentConnector3">
            <a:avLst>
              <a:gd name="adj1" fmla="val 1000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41334FC6-5937-49A4-997B-47F6647CF8C3}"/>
              </a:ext>
            </a:extLst>
          </p:cNvPr>
          <p:cNvSpPr/>
          <p:nvPr/>
        </p:nvSpPr>
        <p:spPr>
          <a:xfrm>
            <a:off x="3729678" y="2275641"/>
            <a:ext cx="1404488" cy="45277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將該部分遮住</a:t>
            </a:r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2CB9DAC1-BEA8-4B36-94F4-02A56FA2A569}"/>
              </a:ext>
            </a:extLst>
          </p:cNvPr>
          <p:cNvCxnSpPr>
            <a:stCxn id="34" idx="1"/>
          </p:cNvCxnSpPr>
          <p:nvPr/>
        </p:nvCxnSpPr>
        <p:spPr>
          <a:xfrm rot="10800000" flipV="1">
            <a:off x="1389104" y="2502027"/>
            <a:ext cx="2340574" cy="870947"/>
          </a:xfrm>
          <a:prstGeom prst="bentConnector3">
            <a:avLst>
              <a:gd name="adj1" fmla="val 1002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713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C2FC8D-DA1D-4A52-AA9A-ACC26A2E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顏色分布作為特徵</a:t>
            </a:r>
            <a:r>
              <a:rPr lang="en-US" altLang="zh-TW" dirty="0"/>
              <a:t>-CT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2E5EC4-5B82-4DBA-B48D-EF4A82022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2" y="1365361"/>
            <a:ext cx="3267833" cy="24508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4F49F1-6A4D-425F-8FAC-309A3B4E9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379" y="1365361"/>
            <a:ext cx="3267833" cy="24508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D43B07F-04FA-4B2E-99EB-87E2CE01B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910" y="1365360"/>
            <a:ext cx="3267833" cy="24508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4052BD-FACB-499E-8AFE-453ABA079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77" y="3938156"/>
            <a:ext cx="900677" cy="200977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6B8CB9E-278D-4127-AD51-761121C24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3938156"/>
            <a:ext cx="900677" cy="200977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5952947-FABF-4CB0-BCF9-BFEDBA1BD2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783" y="3938156"/>
            <a:ext cx="900677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29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C2FC8D-DA1D-4A52-AA9A-ACC26A2E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顏色分布作為特徵</a:t>
            </a:r>
            <a:r>
              <a:rPr lang="en-US" altLang="zh-TW" dirty="0"/>
              <a:t>-T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671EC8-8E31-4952-B50C-F1516213C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276" y="1269999"/>
            <a:ext cx="3267833" cy="24508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D800F8-6DE9-4C43-9CCE-D3201849E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218" y="1269998"/>
            <a:ext cx="3267833" cy="24508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4356C3E-1882-4286-AEB2-00468B42B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3267833" cy="24508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871E310-DD63-4242-8539-F91A3D146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36" y="3819933"/>
            <a:ext cx="1000827" cy="22332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781FC0F-28E8-4D1C-B92B-10A3F29EE9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129" y="3819934"/>
            <a:ext cx="1000827" cy="223325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62D6FAD-4A9C-4B97-BFBF-F96519FD92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588" y="3819932"/>
            <a:ext cx="1000827" cy="22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65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1374682" y="30723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070738" y="1882986"/>
            <a:ext cx="2845780" cy="118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1374682" y="523538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2070738" y="3597909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3840827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627918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4536883" y="3600331"/>
            <a:ext cx="1771746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4536883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3840827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MediaPipe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708535" y="5238498"/>
            <a:ext cx="1478215" cy="67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顏色分佈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598421" y="5238498"/>
            <a:ext cx="1392111" cy="67347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en-US" altLang="zh-TW" sz="2000" dirty="0"/>
              <a:t>SVM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447643" y="4906829"/>
            <a:ext cx="876331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323974" y="4906829"/>
            <a:ext cx="970503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085C85-3436-4BEC-904A-9A13818D2AE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308629" y="3600331"/>
            <a:ext cx="2015345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52A9FC8D-5C51-4185-B1C9-D68D242A4172}"/>
              </a:ext>
            </a:extLst>
          </p:cNvPr>
          <p:cNvSpPr/>
          <p:nvPr/>
        </p:nvSpPr>
        <p:spPr>
          <a:xfrm>
            <a:off x="5770514" y="4293211"/>
            <a:ext cx="1076228" cy="547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有效物件判斷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266970-6C39-4098-A46C-FAF82495CA14}"/>
              </a:ext>
            </a:extLst>
          </p:cNvPr>
          <p:cNvCxnSpPr>
            <a:stCxn id="7" idx="2"/>
            <a:endCxn id="45" idx="0"/>
          </p:cNvCxnSpPr>
          <p:nvPr/>
        </p:nvCxnSpPr>
        <p:spPr>
          <a:xfrm flipH="1">
            <a:off x="6308628" y="3600331"/>
            <a:ext cx="1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932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629B1-7098-4C2C-9C80-3D89911D5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87" y="253263"/>
            <a:ext cx="8596668" cy="754380"/>
          </a:xfrm>
        </p:spPr>
        <p:txBody>
          <a:bodyPr/>
          <a:lstStyle/>
          <a:p>
            <a:r>
              <a:rPr lang="zh-TW" altLang="en-US" dirty="0"/>
              <a:t>流程圖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09ACCFE-69D6-4A03-9908-40B1FA569CC2}"/>
              </a:ext>
            </a:extLst>
          </p:cNvPr>
          <p:cNvSpPr/>
          <p:nvPr/>
        </p:nvSpPr>
        <p:spPr>
          <a:xfrm>
            <a:off x="2123207" y="3122492"/>
            <a:ext cx="1101905" cy="48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骨架偵測</a:t>
            </a:r>
          </a:p>
        </p:txBody>
      </p:sp>
      <p:pic>
        <p:nvPicPr>
          <p:cNvPr id="25" name="Picture 2" descr="Download Counter-Strike 1.6 Cartoon Edition">
            <a:extLst>
              <a:ext uri="{FF2B5EF4-FFF2-40B4-BE49-F238E27FC236}">
                <a16:creationId xmlns:a16="http://schemas.microsoft.com/office/drawing/2014/main" id="{587E3FF7-F394-4C7D-9472-4025D3C6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81" y="1842595"/>
            <a:ext cx="1911467" cy="10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3BC40008-A2A2-4C67-A318-47DABBC4CB35}"/>
              </a:ext>
            </a:extLst>
          </p:cNvPr>
          <p:cNvSpPr/>
          <p:nvPr/>
        </p:nvSpPr>
        <p:spPr>
          <a:xfrm>
            <a:off x="170255" y="3041359"/>
            <a:ext cx="948166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D41AEDE-6E2D-49F9-A3F8-477A4E3DCA5B}"/>
              </a:ext>
            </a:extLst>
          </p:cNvPr>
          <p:cNvSpPr txBox="1"/>
          <p:nvPr/>
        </p:nvSpPr>
        <p:spPr>
          <a:xfrm>
            <a:off x="1367711" y="2919388"/>
            <a:ext cx="1101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遊戲畫面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76C4033D-CBF2-4DB3-9EFB-91E36B63B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7" t="39438" r="40227" b="15177"/>
          <a:stretch/>
        </p:blipFill>
        <p:spPr>
          <a:xfrm>
            <a:off x="7113913" y="3807833"/>
            <a:ext cx="349251" cy="452774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BF5D9625-2ED4-41FA-9B39-7C1EDCFDC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t="55005" r="59267" b="-390"/>
          <a:stretch/>
        </p:blipFill>
        <p:spPr>
          <a:xfrm>
            <a:off x="3729677" y="3573248"/>
            <a:ext cx="349252" cy="452774"/>
          </a:xfrm>
          <a:prstGeom prst="rect">
            <a:avLst/>
          </a:prstGeom>
        </p:spPr>
      </p:pic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17F60228-EA5E-4163-B32B-21720E423557}"/>
              </a:ext>
            </a:extLst>
          </p:cNvPr>
          <p:cNvCxnSpPr>
            <a:cxnSpLocks/>
            <a:stCxn id="27" idx="6"/>
            <a:endCxn id="5" idx="1"/>
          </p:cNvCxnSpPr>
          <p:nvPr/>
        </p:nvCxnSpPr>
        <p:spPr>
          <a:xfrm>
            <a:off x="1118421" y="3365209"/>
            <a:ext cx="1004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7D3D6B1-60A8-43B3-8D72-844EA0245AE1}"/>
              </a:ext>
            </a:extLst>
          </p:cNvPr>
          <p:cNvCxnSpPr>
            <a:cxnSpLocks/>
            <a:stCxn id="5" idx="3"/>
            <a:endCxn id="56" idx="1"/>
          </p:cNvCxnSpPr>
          <p:nvPr/>
        </p:nvCxnSpPr>
        <p:spPr>
          <a:xfrm>
            <a:off x="3225112" y="3365209"/>
            <a:ext cx="964440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C9441A7-4240-4D4A-8515-90F554457390}"/>
              </a:ext>
            </a:extLst>
          </p:cNvPr>
          <p:cNvSpPr txBox="1"/>
          <p:nvPr/>
        </p:nvSpPr>
        <p:spPr>
          <a:xfrm>
            <a:off x="3246505" y="2778369"/>
            <a:ext cx="11990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</a:p>
          <a:p>
            <a:r>
              <a:rPr lang="zh-TW" altLang="en-US" sz="1100" dirty="0"/>
              <a:t>骨架的資訊</a:t>
            </a:r>
            <a:endParaRPr lang="en-US" altLang="zh-TW" sz="1100" dirty="0"/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座標及長寬</a:t>
            </a:r>
            <a:r>
              <a:rPr lang="en-US" altLang="zh-TW" sz="1100" dirty="0"/>
              <a:t>)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16EFC1B2-65E1-4140-B800-36087D6776FF}"/>
              </a:ext>
            </a:extLst>
          </p:cNvPr>
          <p:cNvSpPr/>
          <p:nvPr/>
        </p:nvSpPr>
        <p:spPr>
          <a:xfrm>
            <a:off x="4189552" y="3134230"/>
            <a:ext cx="944613" cy="48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有效物</a:t>
            </a:r>
            <a:endParaRPr lang="en-US" altLang="zh-TW" sz="1400" dirty="0"/>
          </a:p>
          <a:p>
            <a:pPr algn="ctr"/>
            <a:r>
              <a:rPr lang="zh-TW" altLang="en-US" sz="1400" dirty="0"/>
              <a:t>件判斷</a:t>
            </a:r>
          </a:p>
        </p:txBody>
      </p:sp>
      <p:sp>
        <p:nvSpPr>
          <p:cNvPr id="69" name="菱形 68">
            <a:extLst>
              <a:ext uri="{FF2B5EF4-FFF2-40B4-BE49-F238E27FC236}">
                <a16:creationId xmlns:a16="http://schemas.microsoft.com/office/drawing/2014/main" id="{F389AD05-A540-43AD-A307-C009D0AC2146}"/>
              </a:ext>
            </a:extLst>
          </p:cNvPr>
          <p:cNvSpPr/>
          <p:nvPr/>
        </p:nvSpPr>
        <p:spPr>
          <a:xfrm>
            <a:off x="5540745" y="2999756"/>
            <a:ext cx="1510995" cy="7543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是否為有效物件</a:t>
            </a: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E8A893EB-09CB-45F1-9384-B89F3A403835}"/>
              </a:ext>
            </a:extLst>
          </p:cNvPr>
          <p:cNvCxnSpPr>
            <a:stCxn id="56" idx="3"/>
            <a:endCxn id="69" idx="1"/>
          </p:cNvCxnSpPr>
          <p:nvPr/>
        </p:nvCxnSpPr>
        <p:spPr>
          <a:xfrm flipV="1">
            <a:off x="5134165" y="3376946"/>
            <a:ext cx="406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027BD930-0CC5-4087-BFB5-F5AC6657B024}"/>
              </a:ext>
            </a:extLst>
          </p:cNvPr>
          <p:cNvCxnSpPr>
            <a:cxnSpLocks/>
            <a:stCxn id="69" idx="0"/>
          </p:cNvCxnSpPr>
          <p:nvPr/>
        </p:nvCxnSpPr>
        <p:spPr>
          <a:xfrm rot="16200000" flipH="1" flipV="1">
            <a:off x="3667414" y="721446"/>
            <a:ext cx="350519" cy="4907138"/>
          </a:xfrm>
          <a:prstGeom prst="bentConnector4">
            <a:avLst>
              <a:gd name="adj1" fmla="val -65218"/>
              <a:gd name="adj2" fmla="val 1000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4F329DDF-C5EB-42DF-B6A8-B646E7EEAB8D}"/>
              </a:ext>
            </a:extLst>
          </p:cNvPr>
          <p:cNvCxnSpPr>
            <a:cxnSpLocks/>
            <a:stCxn id="69" idx="3"/>
            <a:endCxn id="86" idx="1"/>
          </p:cNvCxnSpPr>
          <p:nvPr/>
        </p:nvCxnSpPr>
        <p:spPr>
          <a:xfrm>
            <a:off x="7051740" y="3376946"/>
            <a:ext cx="782615" cy="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2FC295FB-6BF7-416E-8E18-5FABCEF27349}"/>
              </a:ext>
            </a:extLst>
          </p:cNvPr>
          <p:cNvSpPr/>
          <p:nvPr/>
        </p:nvSpPr>
        <p:spPr>
          <a:xfrm>
            <a:off x="7834355" y="3137818"/>
            <a:ext cx="990385" cy="47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身份判斷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51CBC6E5-597D-4056-8A07-907264D3C64B}"/>
              </a:ext>
            </a:extLst>
          </p:cNvPr>
          <p:cNvSpPr txBox="1"/>
          <p:nvPr/>
        </p:nvSpPr>
        <p:spPr>
          <a:xfrm>
            <a:off x="6967143" y="315057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是</a:t>
            </a:r>
            <a:endParaRPr lang="en-US" altLang="zh-TW" sz="11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426E9E1-53FE-4D19-84DD-57FF00642F0B}"/>
              </a:ext>
            </a:extLst>
          </p:cNvPr>
          <p:cNvSpPr txBox="1"/>
          <p:nvPr/>
        </p:nvSpPr>
        <p:spPr>
          <a:xfrm>
            <a:off x="5999952" y="276122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否</a:t>
            </a:r>
            <a:endParaRPr lang="en-US" altLang="zh-TW" sz="1100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23D60821-DC28-4E46-AF62-C5C7865FBA82}"/>
              </a:ext>
            </a:extLst>
          </p:cNvPr>
          <p:cNvSpPr txBox="1"/>
          <p:nvPr/>
        </p:nvSpPr>
        <p:spPr>
          <a:xfrm>
            <a:off x="7016685" y="3372975"/>
            <a:ext cx="8176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人物畫面</a:t>
            </a:r>
          </a:p>
        </p:txBody>
      </p:sp>
      <p:pic>
        <p:nvPicPr>
          <p:cNvPr id="100" name="圖片 99">
            <a:extLst>
              <a:ext uri="{FF2B5EF4-FFF2-40B4-BE49-F238E27FC236}">
                <a16:creationId xmlns:a16="http://schemas.microsoft.com/office/drawing/2014/main" id="{DF741AE9-EFF1-421B-88D8-6745B7B53C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7" t="39438" r="40227" b="15177"/>
          <a:stretch/>
        </p:blipFill>
        <p:spPr>
          <a:xfrm>
            <a:off x="3325211" y="3573248"/>
            <a:ext cx="349251" cy="452774"/>
          </a:xfrm>
          <a:prstGeom prst="rect">
            <a:avLst/>
          </a:prstGeom>
        </p:spPr>
      </p:pic>
      <p:pic>
        <p:nvPicPr>
          <p:cNvPr id="101" name="圖片 100">
            <a:extLst>
              <a:ext uri="{FF2B5EF4-FFF2-40B4-BE49-F238E27FC236}">
                <a16:creationId xmlns:a16="http://schemas.microsoft.com/office/drawing/2014/main" id="{4116498E-148C-43D0-8045-2B2013671E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t="55005" r="59267" b="-390"/>
          <a:stretch/>
        </p:blipFill>
        <p:spPr>
          <a:xfrm>
            <a:off x="6510188" y="2570061"/>
            <a:ext cx="349252" cy="452774"/>
          </a:xfrm>
          <a:prstGeom prst="rect">
            <a:avLst/>
          </a:prstGeom>
        </p:spPr>
      </p:pic>
      <p:sp>
        <p:nvSpPr>
          <p:cNvPr id="102" name="菱形 101">
            <a:extLst>
              <a:ext uri="{FF2B5EF4-FFF2-40B4-BE49-F238E27FC236}">
                <a16:creationId xmlns:a16="http://schemas.microsoft.com/office/drawing/2014/main" id="{536EFC8F-F3B5-4482-A3BE-2974BAB4A9FD}"/>
              </a:ext>
            </a:extLst>
          </p:cNvPr>
          <p:cNvSpPr/>
          <p:nvPr/>
        </p:nvSpPr>
        <p:spPr>
          <a:xfrm>
            <a:off x="9071955" y="2999756"/>
            <a:ext cx="1338000" cy="7543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是否為敵軍</a:t>
            </a: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EEDA6C78-0AD8-4D7B-93CC-FF24C598AD5A}"/>
              </a:ext>
            </a:extLst>
          </p:cNvPr>
          <p:cNvCxnSpPr>
            <a:stCxn id="86" idx="3"/>
            <a:endCxn id="102" idx="1"/>
          </p:cNvCxnSpPr>
          <p:nvPr/>
        </p:nvCxnSpPr>
        <p:spPr>
          <a:xfrm flipV="1">
            <a:off x="8824740" y="3376946"/>
            <a:ext cx="247215" cy="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983F04FA-761D-4801-98BC-ED18CE8D70F3}"/>
              </a:ext>
            </a:extLst>
          </p:cNvPr>
          <p:cNvSpPr txBox="1"/>
          <p:nvPr/>
        </p:nvSpPr>
        <p:spPr>
          <a:xfrm>
            <a:off x="9227252" y="3895217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是</a:t>
            </a:r>
            <a:endParaRPr lang="en-US" altLang="zh-TW" sz="1100" dirty="0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3D4D0087-C96F-46BB-B86D-37B1E6BD01B0}"/>
              </a:ext>
            </a:extLst>
          </p:cNvPr>
          <p:cNvSpPr txBox="1"/>
          <p:nvPr/>
        </p:nvSpPr>
        <p:spPr>
          <a:xfrm>
            <a:off x="9244802" y="276122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否</a:t>
            </a:r>
            <a:endParaRPr lang="en-US" altLang="zh-TW" sz="1100" dirty="0"/>
          </a:p>
        </p:txBody>
      </p:sp>
      <p:cxnSp>
        <p:nvCxnSpPr>
          <p:cNvPr id="109" name="接點: 肘形 108">
            <a:extLst>
              <a:ext uri="{FF2B5EF4-FFF2-40B4-BE49-F238E27FC236}">
                <a16:creationId xmlns:a16="http://schemas.microsoft.com/office/drawing/2014/main" id="{86A890C9-7428-4E53-8606-99EE8DC8709C}"/>
              </a:ext>
            </a:extLst>
          </p:cNvPr>
          <p:cNvCxnSpPr>
            <a:cxnSpLocks/>
            <a:stCxn id="102" idx="0"/>
          </p:cNvCxnSpPr>
          <p:nvPr/>
        </p:nvCxnSpPr>
        <p:spPr>
          <a:xfrm rot="16200000" flipH="1" flipV="1">
            <a:off x="5391982" y="-1003123"/>
            <a:ext cx="346095" cy="8351851"/>
          </a:xfrm>
          <a:prstGeom prst="bentConnector4">
            <a:avLst>
              <a:gd name="adj1" fmla="val -210997"/>
              <a:gd name="adj2" fmla="val 1000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17349A78-8FCA-4409-9508-A13BEDD1510D}"/>
              </a:ext>
            </a:extLst>
          </p:cNvPr>
          <p:cNvSpPr/>
          <p:nvPr/>
        </p:nvSpPr>
        <p:spPr>
          <a:xfrm>
            <a:off x="9245762" y="4439528"/>
            <a:ext cx="990385" cy="47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移動準星</a:t>
            </a:r>
          </a:p>
        </p:txBody>
      </p: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05391F13-6A54-4AA7-82C5-536011E6BD1C}"/>
              </a:ext>
            </a:extLst>
          </p:cNvPr>
          <p:cNvCxnSpPr>
            <a:stCxn id="102" idx="2"/>
            <a:endCxn id="118" idx="0"/>
          </p:cNvCxnSpPr>
          <p:nvPr/>
        </p:nvCxnSpPr>
        <p:spPr>
          <a:xfrm>
            <a:off x="9740955" y="3754136"/>
            <a:ext cx="0" cy="68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接點: 肘形 122">
            <a:extLst>
              <a:ext uri="{FF2B5EF4-FFF2-40B4-BE49-F238E27FC236}">
                <a16:creationId xmlns:a16="http://schemas.microsoft.com/office/drawing/2014/main" id="{9F6C9D96-C768-4A26-9C89-35577F07FE4A}"/>
              </a:ext>
            </a:extLst>
          </p:cNvPr>
          <p:cNvCxnSpPr>
            <a:cxnSpLocks/>
            <a:stCxn id="118" idx="1"/>
          </p:cNvCxnSpPr>
          <p:nvPr/>
        </p:nvCxnSpPr>
        <p:spPr>
          <a:xfrm rot="10800000">
            <a:off x="1389104" y="3393467"/>
            <a:ext cx="7856658" cy="1285444"/>
          </a:xfrm>
          <a:prstGeom prst="bentConnector3">
            <a:avLst>
              <a:gd name="adj1" fmla="val 1000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38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AC2590-C229-48BD-949A-5E379F5C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54" y="160020"/>
            <a:ext cx="8596668" cy="723900"/>
          </a:xfrm>
        </p:spPr>
        <p:txBody>
          <a:bodyPr/>
          <a:lstStyle/>
          <a:p>
            <a:r>
              <a:rPr lang="zh-TW" altLang="en-US" dirty="0"/>
              <a:t>時序圖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636C078-65F8-4F56-BFD0-AFAEDEC73CDC}"/>
              </a:ext>
            </a:extLst>
          </p:cNvPr>
          <p:cNvCxnSpPr>
            <a:cxnSpLocks/>
          </p:cNvCxnSpPr>
          <p:nvPr/>
        </p:nvCxnSpPr>
        <p:spPr>
          <a:xfrm>
            <a:off x="2895600" y="135255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54C0C47-768D-49D0-AADA-2EE869A69D6B}"/>
              </a:ext>
            </a:extLst>
          </p:cNvPr>
          <p:cNvCxnSpPr>
            <a:cxnSpLocks/>
          </p:cNvCxnSpPr>
          <p:nvPr/>
        </p:nvCxnSpPr>
        <p:spPr>
          <a:xfrm>
            <a:off x="4480560" y="126873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951B3B-7621-4971-94DB-E5C8BC42B228}"/>
              </a:ext>
            </a:extLst>
          </p:cNvPr>
          <p:cNvCxnSpPr>
            <a:cxnSpLocks/>
          </p:cNvCxnSpPr>
          <p:nvPr/>
        </p:nvCxnSpPr>
        <p:spPr>
          <a:xfrm>
            <a:off x="6217920" y="124587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57EF570-1E98-404C-95C4-0F10AD8D78D7}"/>
              </a:ext>
            </a:extLst>
          </p:cNvPr>
          <p:cNvSpPr/>
          <p:nvPr/>
        </p:nvSpPr>
        <p:spPr>
          <a:xfrm>
            <a:off x="2836137" y="1543049"/>
            <a:ext cx="126526" cy="1423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B3E0366-0C17-403D-913E-047B6507D653}"/>
              </a:ext>
            </a:extLst>
          </p:cNvPr>
          <p:cNvSpPr txBox="1"/>
          <p:nvPr/>
        </p:nvSpPr>
        <p:spPr>
          <a:xfrm>
            <a:off x="2509976" y="1007120"/>
            <a:ext cx="921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/>
              <a:t>MediaPipe</a:t>
            </a:r>
            <a:endParaRPr lang="zh-TW" altLang="en-US" sz="11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CB0C6BE-AADC-4AE5-8EBB-3EB2D936C863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2346960" y="1543049"/>
            <a:ext cx="55244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10824F9-F626-4CD5-8863-97481BB02F94}"/>
              </a:ext>
            </a:extLst>
          </p:cNvPr>
          <p:cNvSpPr txBox="1"/>
          <p:nvPr/>
        </p:nvSpPr>
        <p:spPr>
          <a:xfrm>
            <a:off x="1692395" y="1419939"/>
            <a:ext cx="761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輸入</a:t>
            </a:r>
            <a:r>
              <a:rPr lang="en-US" altLang="zh-TW" sz="1000" dirty="0"/>
              <a:t>:</a:t>
            </a:r>
            <a:r>
              <a:rPr lang="zh-TW" altLang="en-US" sz="1000" dirty="0"/>
              <a:t>影像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4817BC0-B7E9-4154-91FE-72075606FCD2}"/>
              </a:ext>
            </a:extLst>
          </p:cNvPr>
          <p:cNvSpPr txBox="1"/>
          <p:nvPr/>
        </p:nvSpPr>
        <p:spPr>
          <a:xfrm>
            <a:off x="3140972" y="1813924"/>
            <a:ext cx="742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偵測骨架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A4F4D3-9010-40B2-BE78-5D607BD9A5C9}"/>
              </a:ext>
            </a:extLst>
          </p:cNvPr>
          <p:cNvSpPr txBox="1"/>
          <p:nvPr/>
        </p:nvSpPr>
        <p:spPr>
          <a:xfrm>
            <a:off x="3118811" y="2502990"/>
            <a:ext cx="459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去背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A2D2A8E-6C8F-4C6C-AFF3-78DC2D92B481}"/>
              </a:ext>
            </a:extLst>
          </p:cNvPr>
          <p:cNvCxnSpPr>
            <a:cxnSpLocks/>
          </p:cNvCxnSpPr>
          <p:nvPr/>
        </p:nvCxnSpPr>
        <p:spPr>
          <a:xfrm>
            <a:off x="2902039" y="2975908"/>
            <a:ext cx="1578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498020C-240B-4B6C-8972-AB575DB45ECD}"/>
              </a:ext>
            </a:extLst>
          </p:cNvPr>
          <p:cNvSpPr txBox="1"/>
          <p:nvPr/>
        </p:nvSpPr>
        <p:spPr>
          <a:xfrm>
            <a:off x="5253980" y="3330518"/>
            <a:ext cx="10706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輸入</a:t>
            </a:r>
            <a:r>
              <a:rPr lang="en-US" altLang="zh-TW" sz="1000" dirty="0"/>
              <a:t>:</a:t>
            </a:r>
            <a:r>
              <a:rPr lang="zh-TW" altLang="en-US" sz="1000" dirty="0"/>
              <a:t>人物影像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29948CB-F7B9-4EEF-95E7-D431F139A1D4}"/>
              </a:ext>
            </a:extLst>
          </p:cNvPr>
          <p:cNvSpPr/>
          <p:nvPr/>
        </p:nvSpPr>
        <p:spPr>
          <a:xfrm>
            <a:off x="4437322" y="2987613"/>
            <a:ext cx="152388" cy="632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9D13D84-B351-48AC-92C7-688F8AC71AA5}"/>
              </a:ext>
            </a:extLst>
          </p:cNvPr>
          <p:cNvSpPr txBox="1"/>
          <p:nvPr/>
        </p:nvSpPr>
        <p:spPr>
          <a:xfrm>
            <a:off x="3864051" y="1011392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有效物件判斷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3BC57C7-2958-4754-89C0-DB3EF3C9BFAC}"/>
              </a:ext>
            </a:extLst>
          </p:cNvPr>
          <p:cNvSpPr txBox="1"/>
          <p:nvPr/>
        </p:nvSpPr>
        <p:spPr>
          <a:xfrm>
            <a:off x="4546470" y="3014872"/>
            <a:ext cx="1360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判斷是否為有效物件</a:t>
            </a: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ACE0346-4670-4183-BC41-52C42AB7584D}"/>
              </a:ext>
            </a:extLst>
          </p:cNvPr>
          <p:cNvCxnSpPr>
            <a:cxnSpLocks/>
          </p:cNvCxnSpPr>
          <p:nvPr/>
        </p:nvCxnSpPr>
        <p:spPr>
          <a:xfrm>
            <a:off x="7798923" y="126873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4B658C4-1613-453A-8D2D-FF691D0C27A9}"/>
              </a:ext>
            </a:extLst>
          </p:cNvPr>
          <p:cNvSpPr txBox="1"/>
          <p:nvPr/>
        </p:nvSpPr>
        <p:spPr>
          <a:xfrm>
            <a:off x="5601418" y="969942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身分判斷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D0D9B8D-6D24-4B83-AA84-3D2F8605FA1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4513516" y="3620068"/>
            <a:ext cx="1727074" cy="2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9DC899E9-17D6-4604-8DD4-85D321D67349}"/>
              </a:ext>
            </a:extLst>
          </p:cNvPr>
          <p:cNvCxnSpPr>
            <a:cxnSpLocks/>
          </p:cNvCxnSpPr>
          <p:nvPr/>
        </p:nvCxnSpPr>
        <p:spPr>
          <a:xfrm>
            <a:off x="2955064" y="2448411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D8988841-5E0D-44C8-95D2-B70972F4AE7B}"/>
              </a:ext>
            </a:extLst>
          </p:cNvPr>
          <p:cNvCxnSpPr>
            <a:cxnSpLocks/>
            <a:stCxn id="9" idx="0"/>
            <a:endCxn id="9" idx="3"/>
          </p:cNvCxnSpPr>
          <p:nvPr/>
        </p:nvCxnSpPr>
        <p:spPr>
          <a:xfrm rot="16200000" flipH="1">
            <a:off x="2575273" y="1867175"/>
            <a:ext cx="711515" cy="63263"/>
          </a:xfrm>
          <a:prstGeom prst="bentConnector4">
            <a:avLst>
              <a:gd name="adj1" fmla="val 11780"/>
              <a:gd name="adj2" fmla="val 4613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C79B38F3-29CA-403C-A88D-4EE66945BA2D}"/>
              </a:ext>
            </a:extLst>
          </p:cNvPr>
          <p:cNvSpPr/>
          <p:nvPr/>
        </p:nvSpPr>
        <p:spPr>
          <a:xfrm>
            <a:off x="6163319" y="3653208"/>
            <a:ext cx="96521" cy="1132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EE758D1B-46D8-45DF-A8F1-9D2C7E4C3BE9}"/>
              </a:ext>
            </a:extLst>
          </p:cNvPr>
          <p:cNvSpPr txBox="1"/>
          <p:nvPr/>
        </p:nvSpPr>
        <p:spPr>
          <a:xfrm>
            <a:off x="6527206" y="3733274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擷取特徵</a:t>
            </a:r>
          </a:p>
        </p:txBody>
      </p: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1EA82B45-A8DA-4FE1-B5B1-E08C499CEF0E}"/>
              </a:ext>
            </a:extLst>
          </p:cNvPr>
          <p:cNvCxnSpPr>
            <a:cxnSpLocks/>
          </p:cNvCxnSpPr>
          <p:nvPr/>
        </p:nvCxnSpPr>
        <p:spPr>
          <a:xfrm>
            <a:off x="6272540" y="4130689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875D938-890A-441C-97F0-B25E7860544B}"/>
              </a:ext>
            </a:extLst>
          </p:cNvPr>
          <p:cNvSpPr txBox="1"/>
          <p:nvPr/>
        </p:nvSpPr>
        <p:spPr>
          <a:xfrm>
            <a:off x="6527206" y="4162695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辨識</a:t>
            </a:r>
          </a:p>
        </p:txBody>
      </p: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21A343A5-D534-409B-BD4B-5DC36379DD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64489" y="3817438"/>
            <a:ext cx="393858" cy="65399"/>
          </a:xfrm>
          <a:prstGeom prst="bentConnector4">
            <a:avLst>
              <a:gd name="adj1" fmla="val 17413"/>
              <a:gd name="adj2" fmla="val 4495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CD13F0A-4F35-45F0-883E-0F3894700977}"/>
              </a:ext>
            </a:extLst>
          </p:cNvPr>
          <p:cNvCxnSpPr>
            <a:cxnSpLocks/>
            <a:stCxn id="56" idx="2"/>
            <a:endCxn id="73" idx="0"/>
          </p:cNvCxnSpPr>
          <p:nvPr/>
        </p:nvCxnSpPr>
        <p:spPr>
          <a:xfrm>
            <a:off x="6211580" y="4785660"/>
            <a:ext cx="1587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9AE33FB1-F573-4FEB-BA6D-D7838B142BF9}"/>
              </a:ext>
            </a:extLst>
          </p:cNvPr>
          <p:cNvSpPr txBox="1"/>
          <p:nvPr/>
        </p:nvSpPr>
        <p:spPr>
          <a:xfrm>
            <a:off x="7182421" y="984260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準星控制</a:t>
            </a: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8F7896D1-AD2E-4825-85DD-5D2677A407C9}"/>
              </a:ext>
            </a:extLst>
          </p:cNvPr>
          <p:cNvSpPr/>
          <p:nvPr/>
        </p:nvSpPr>
        <p:spPr>
          <a:xfrm>
            <a:off x="7722729" y="4785660"/>
            <a:ext cx="152388" cy="632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9D2FAD9C-9555-43B5-B49D-EA089183F727}"/>
              </a:ext>
            </a:extLst>
          </p:cNvPr>
          <p:cNvCxnSpPr>
            <a:cxnSpLocks/>
          </p:cNvCxnSpPr>
          <p:nvPr/>
        </p:nvCxnSpPr>
        <p:spPr>
          <a:xfrm>
            <a:off x="7875117" y="4892689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F1CA291B-1FD5-49B8-9769-02CCE5A8079D}"/>
              </a:ext>
            </a:extLst>
          </p:cNvPr>
          <p:cNvSpPr txBox="1"/>
          <p:nvPr/>
        </p:nvSpPr>
        <p:spPr>
          <a:xfrm>
            <a:off x="8080400" y="4914012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移動準星</a:t>
            </a:r>
          </a:p>
        </p:txBody>
      </p:sp>
    </p:spTree>
    <p:extLst>
      <p:ext uri="{BB962C8B-B14F-4D97-AF65-F5344CB8AC3E}">
        <p14:creationId xmlns:p14="http://schemas.microsoft.com/office/powerpoint/2010/main" val="1591999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58DFC4-1FEE-4661-A788-19930CE3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273256" cy="710153"/>
          </a:xfrm>
        </p:spPr>
        <p:txBody>
          <a:bodyPr>
            <a:normAutofit/>
          </a:bodyPr>
          <a:lstStyle/>
          <a:p>
            <a:r>
              <a:rPr lang="zh-TW" altLang="en-US" dirty="0"/>
              <a:t>驗收條件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BA69FB-51FC-461F-8646-8DAFF475A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6253"/>
            <a:ext cx="8596668" cy="4335110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3</a:t>
            </a:r>
            <a:r>
              <a:rPr lang="zh-TW" altLang="en-US" dirty="0"/>
              <a:t>個不同遊戲地圖各贏得一場遊戲且不能誤傷友軍</a:t>
            </a:r>
            <a:endParaRPr lang="en-US" altLang="zh-TW" dirty="0"/>
          </a:p>
          <a:p>
            <a:r>
              <a:rPr lang="en-US" altLang="zh-TW" dirty="0"/>
              <a:t>BOT:</a:t>
            </a:r>
          </a:p>
          <a:p>
            <a:pPr lvl="1"/>
            <a:r>
              <a:rPr lang="zh-TW" altLang="en-US" dirty="0"/>
              <a:t>敵軍</a:t>
            </a:r>
            <a:r>
              <a:rPr lang="en-US" altLang="zh-TW" dirty="0"/>
              <a:t>:</a:t>
            </a:r>
          </a:p>
          <a:p>
            <a:pPr lvl="2"/>
            <a:r>
              <a:rPr lang="zh-TW" altLang="en-US" dirty="0"/>
              <a:t>數量為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endParaRPr lang="en-US" altLang="zh-TW" dirty="0"/>
          </a:p>
          <a:p>
            <a:pPr lvl="2"/>
            <a:r>
              <a:rPr lang="zh-TW" altLang="en-US" dirty="0"/>
              <a:t>難度為困難模式</a:t>
            </a:r>
            <a:endParaRPr lang="en-US" altLang="zh-TW" dirty="0"/>
          </a:p>
          <a:p>
            <a:pPr lvl="1"/>
            <a:r>
              <a:rPr lang="zh-TW" altLang="en-US" dirty="0"/>
              <a:t>友軍</a:t>
            </a:r>
            <a:r>
              <a:rPr lang="en-US" altLang="zh-TW" dirty="0"/>
              <a:t>:</a:t>
            </a:r>
          </a:p>
          <a:p>
            <a:pPr lvl="2"/>
            <a:r>
              <a:rPr lang="zh-TW" altLang="en-US" dirty="0"/>
              <a:t>數量為兩個</a:t>
            </a:r>
            <a:endParaRPr lang="en-US" altLang="zh-TW" dirty="0"/>
          </a:p>
          <a:p>
            <a:pPr lvl="2"/>
            <a:r>
              <a:rPr lang="zh-TW" altLang="en-US" dirty="0"/>
              <a:t>難度為簡單模式</a:t>
            </a:r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2072E5-5CEF-4F45-A3D5-3C67748E5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26" t="8820" r="74464" b="45040"/>
          <a:stretch/>
        </p:blipFill>
        <p:spPr>
          <a:xfrm>
            <a:off x="7538483" y="1039305"/>
            <a:ext cx="3471038" cy="477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5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CF1F51-6DE6-408B-8432-96031688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7382"/>
          </a:xfrm>
        </p:spPr>
        <p:txBody>
          <a:bodyPr/>
          <a:lstStyle/>
          <a:p>
            <a:r>
              <a:rPr lang="en-US" altLang="zh-TW" dirty="0"/>
              <a:t>Open pose </a:t>
            </a:r>
            <a:r>
              <a:rPr lang="zh-TW" altLang="en-US" dirty="0"/>
              <a:t>訓練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ECA33ED-FDF6-467C-8AF7-2BD3A41E8E5B}"/>
              </a:ext>
            </a:extLst>
          </p:cNvPr>
          <p:cNvSpPr/>
          <p:nvPr/>
        </p:nvSpPr>
        <p:spPr>
          <a:xfrm>
            <a:off x="5873416" y="2184062"/>
            <a:ext cx="1821826" cy="979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將前面得到的資料轉成</a:t>
            </a:r>
            <a:r>
              <a:rPr lang="en-US" altLang="zh-TW" sz="2000" dirty="0"/>
              <a:t>Mat</a:t>
            </a:r>
            <a:r>
              <a:rPr lang="zh-TW" altLang="en-US" sz="2000" dirty="0"/>
              <a:t>的形式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A49B583-D595-462E-B03A-CA8AC206898E}"/>
              </a:ext>
            </a:extLst>
          </p:cNvPr>
          <p:cNvSpPr/>
          <p:nvPr/>
        </p:nvSpPr>
        <p:spPr>
          <a:xfrm>
            <a:off x="238534" y="2928709"/>
            <a:ext cx="2918325" cy="841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從</a:t>
            </a:r>
            <a:r>
              <a:rPr lang="en-US" altLang="zh-TW" sz="2000" dirty="0"/>
              <a:t>coco dataset</a:t>
            </a:r>
            <a:r>
              <a:rPr lang="zh-TW" altLang="en-US" sz="2000" dirty="0"/>
              <a:t>中下載已進行標註的樣本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F0D7F63-CE87-4AA5-86A9-D1E5E8C97BEB}"/>
              </a:ext>
            </a:extLst>
          </p:cNvPr>
          <p:cNvSpPr/>
          <p:nvPr/>
        </p:nvSpPr>
        <p:spPr>
          <a:xfrm>
            <a:off x="3733653" y="2184062"/>
            <a:ext cx="1821826" cy="979416"/>
          </a:xfrm>
          <a:prstGeom prst="roundRect">
            <a:avLst>
              <a:gd name="adj" fmla="val 115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取得負樣本的圖片與</a:t>
            </a:r>
            <a:r>
              <a:rPr lang="en-US" altLang="zh-TW" dirty="0"/>
              <a:t>LMDB</a:t>
            </a:r>
            <a:r>
              <a:rPr lang="zh-TW" altLang="en-US" dirty="0"/>
              <a:t>檔</a:t>
            </a:r>
            <a:r>
              <a:rPr lang="zh-TW" altLang="en-US" sz="2000" dirty="0"/>
              <a:t>   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846681A-10BD-4361-B888-E68DFD74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316" y="4458881"/>
            <a:ext cx="2294577" cy="229457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31153DD-F6D0-4434-9AE4-43604DCAF07A}"/>
              </a:ext>
            </a:extLst>
          </p:cNvPr>
          <p:cNvSpPr/>
          <p:nvPr/>
        </p:nvSpPr>
        <p:spPr>
          <a:xfrm>
            <a:off x="9563159" y="4032245"/>
            <a:ext cx="22217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Open Pose Training:</a:t>
            </a:r>
          </a:p>
          <a:p>
            <a:pPr algn="ctr"/>
            <a:endParaRPr lang="zh-TW" alt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0E14765-D5D0-462F-B43D-C01E1ED3EFCC}"/>
              </a:ext>
            </a:extLst>
          </p:cNvPr>
          <p:cNvSpPr/>
          <p:nvPr/>
        </p:nvSpPr>
        <p:spPr>
          <a:xfrm>
            <a:off x="238534" y="1684884"/>
            <a:ext cx="1392111" cy="757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蒐集樣本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D9E5440-8E2E-4F5F-8129-896D24256A73}"/>
              </a:ext>
            </a:extLst>
          </p:cNvPr>
          <p:cNvSpPr/>
          <p:nvPr/>
        </p:nvSpPr>
        <p:spPr>
          <a:xfrm>
            <a:off x="1832320" y="1676599"/>
            <a:ext cx="1324539" cy="757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/>
              <a:t>進行標註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1F2F09C-63A1-46F2-913E-B43F8A3D2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63" y="4458881"/>
            <a:ext cx="2221763" cy="2310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55DF9BF0-0689-442A-BA11-625FDC690CB9}"/>
              </a:ext>
            </a:extLst>
          </p:cNvPr>
          <p:cNvSpPr/>
          <p:nvPr/>
        </p:nvSpPr>
        <p:spPr>
          <a:xfrm>
            <a:off x="452269" y="4074885"/>
            <a:ext cx="107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 err="1"/>
              <a:t>keypoint</a:t>
            </a:r>
            <a:endParaRPr lang="zh-TW" altLang="en-US" dirty="0"/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08396767-2236-46C6-B1CC-738230E18D94}"/>
              </a:ext>
            </a:extLst>
          </p:cNvPr>
          <p:cNvCxnSpPr>
            <a:cxnSpLocks/>
            <a:stCxn id="23" idx="3"/>
            <a:endCxn id="12" idx="1"/>
          </p:cNvCxnSpPr>
          <p:nvPr/>
        </p:nvCxnSpPr>
        <p:spPr>
          <a:xfrm>
            <a:off x="3156859" y="2055290"/>
            <a:ext cx="576794" cy="6184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7177E867-5E34-442A-928A-598AD460DA6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156859" y="2673770"/>
            <a:ext cx="576794" cy="6758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BCDFC4B-0615-42B8-B5F0-8E4DBC3F4BD1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1630645" y="2055290"/>
            <a:ext cx="201675" cy="8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FFB27A4-6ED5-45B9-B9EE-D56049DCB5CF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5555479" y="2673770"/>
            <a:ext cx="317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CEA462B-3528-4C4A-A7AE-57ACEFE49F67}"/>
              </a:ext>
            </a:extLst>
          </p:cNvPr>
          <p:cNvSpPr/>
          <p:nvPr/>
        </p:nvSpPr>
        <p:spPr>
          <a:xfrm>
            <a:off x="8116700" y="2184062"/>
            <a:ext cx="1324539" cy="979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/>
              <a:t>進行訓練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2C3D37F-2C70-4876-B232-973413FFEEFA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7695242" y="2673770"/>
            <a:ext cx="421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729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9A4D1-E4C2-4583-94B7-30F844E70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188414" cy="644165"/>
          </a:xfrm>
        </p:spPr>
        <p:txBody>
          <a:bodyPr/>
          <a:lstStyle/>
          <a:p>
            <a:r>
              <a:rPr lang="zh-TW" altLang="en-US" dirty="0"/>
              <a:t>測試結果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1D0722-E634-43D7-B78B-3FF8D10BB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3" y="2382122"/>
            <a:ext cx="5558047" cy="32065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DB591AD-3D77-44A4-ADAC-424D6F702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382122"/>
            <a:ext cx="5558043" cy="3206564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FACC936-3D9E-4F3A-AD56-8B1114075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54" y="1781762"/>
            <a:ext cx="1990451" cy="49643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正確辨識結果</a:t>
            </a:r>
            <a:r>
              <a:rPr lang="en-US" altLang="zh-TW" dirty="0"/>
              <a:t>: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04C77163-B972-4AF2-AF12-28CA9CE3A1BF}"/>
              </a:ext>
            </a:extLst>
          </p:cNvPr>
          <p:cNvSpPr txBox="1">
            <a:spLocks/>
          </p:cNvSpPr>
          <p:nvPr/>
        </p:nvSpPr>
        <p:spPr>
          <a:xfrm>
            <a:off x="6096000" y="1781761"/>
            <a:ext cx="1990451" cy="496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dirty="0"/>
              <a:t>錯誤的辨識結果</a:t>
            </a:r>
            <a:r>
              <a:rPr lang="en-US" altLang="zh-TW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43116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CBEF0-2014-48A0-9064-6D6D5A2C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091266" cy="685800"/>
          </a:xfrm>
        </p:spPr>
        <p:txBody>
          <a:bodyPr/>
          <a:lstStyle/>
          <a:p>
            <a:r>
              <a:rPr lang="zh-TW" altLang="en-US" dirty="0"/>
              <a:t>線性回歸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0DD2F2-F156-4FD5-911C-1B5536B63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/>
              <a:t>:</a:t>
            </a:r>
            <a:r>
              <a:rPr lang="zh-TW" altLang="en-US" dirty="0"/>
              <a:t> 物件框的寬度</a:t>
            </a:r>
            <a:endParaRPr lang="en-US" altLang="zh-TW" dirty="0"/>
          </a:p>
          <a:p>
            <a:r>
              <a:rPr lang="zh-TW" altLang="en-US" dirty="0"/>
              <a:t>輸出</a:t>
            </a:r>
            <a:r>
              <a:rPr lang="en-US" altLang="zh-TW" dirty="0"/>
              <a:t>: </a:t>
            </a:r>
            <a:r>
              <a:rPr lang="zh-TW" altLang="en-US" dirty="0"/>
              <a:t>物件框的高度</a:t>
            </a:r>
            <a:endParaRPr lang="en-US" altLang="zh-TW" dirty="0"/>
          </a:p>
          <a:p>
            <a:r>
              <a:rPr lang="en-US" altLang="zh-TW" dirty="0" err="1"/>
              <a:t>LossFunction</a:t>
            </a:r>
            <a:r>
              <a:rPr lang="en-US" altLang="zh-TW" dirty="0"/>
              <a:t>: least squares</a:t>
            </a:r>
          </a:p>
          <a:p>
            <a:endParaRPr lang="en-US" altLang="zh-TW" dirty="0"/>
          </a:p>
          <a:p>
            <a:r>
              <a:rPr lang="zh-TW" altLang="en-US" dirty="0"/>
              <a:t>假設有一個物件要進行判斷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輸入該物件的寬度</a:t>
            </a:r>
            <a:endParaRPr lang="en-US" altLang="zh-TW" dirty="0"/>
          </a:p>
          <a:p>
            <a:pPr lvl="1"/>
            <a:r>
              <a:rPr lang="zh-TW" altLang="en-US" dirty="0"/>
              <a:t>如果回歸出來的數字與該物件的實際寬度差太多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     則該物件為無效物件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14DE704-8E3F-49B4-8703-A1774F8B9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2" t="45718" r="42400" b="20220"/>
          <a:stretch/>
        </p:blipFill>
        <p:spPr>
          <a:xfrm>
            <a:off x="7280102" y="1752600"/>
            <a:ext cx="1993900" cy="28110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AE52646-B65C-4B5A-846C-3C6B68558E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2" t="58447" r="60877"/>
          <a:stretch/>
        </p:blipFill>
        <p:spPr>
          <a:xfrm>
            <a:off x="9625447" y="1752600"/>
            <a:ext cx="2122478" cy="28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5F10B9-4931-4562-A5CD-BC6ECC2DC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29" y="328943"/>
            <a:ext cx="8596668" cy="793687"/>
          </a:xfrm>
        </p:spPr>
        <p:txBody>
          <a:bodyPr/>
          <a:lstStyle/>
          <a:p>
            <a:r>
              <a:rPr lang="zh-TW" altLang="en-US" dirty="0"/>
              <a:t>身分判別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D615632-F7E5-4967-9F94-7BC54B6796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8617708"/>
              </p:ext>
            </p:extLst>
          </p:nvPr>
        </p:nvGraphicFramePr>
        <p:xfrm>
          <a:off x="6092792" y="2797927"/>
          <a:ext cx="3541051" cy="1732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725">
                  <a:extLst>
                    <a:ext uri="{9D8B030D-6E8A-4147-A177-3AD203B41FA5}">
                      <a16:colId xmlns:a16="http://schemas.microsoft.com/office/drawing/2014/main" val="1426109413"/>
                    </a:ext>
                  </a:extLst>
                </a:gridCol>
                <a:gridCol w="1159975">
                  <a:extLst>
                    <a:ext uri="{9D8B030D-6E8A-4147-A177-3AD203B41FA5}">
                      <a16:colId xmlns:a16="http://schemas.microsoft.com/office/drawing/2014/main" val="2384039841"/>
                    </a:ext>
                  </a:extLst>
                </a:gridCol>
                <a:gridCol w="1180351">
                  <a:extLst>
                    <a:ext uri="{9D8B030D-6E8A-4147-A177-3AD203B41FA5}">
                      <a16:colId xmlns:a16="http://schemas.microsoft.com/office/drawing/2014/main" val="2516232214"/>
                    </a:ext>
                  </a:extLst>
                </a:gridCol>
              </a:tblGrid>
              <a:tr h="57746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實際</a:t>
                      </a:r>
                      <a:r>
                        <a:rPr lang="en-US" altLang="zh-TW" dirty="0"/>
                        <a:t>\</a:t>
                      </a:r>
                      <a:r>
                        <a:rPr lang="zh-TW" altLang="en-US" dirty="0"/>
                        <a:t>預測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壞人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0070C0"/>
                          </a:solidFill>
                        </a:rPr>
                        <a:t>好人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3842276"/>
                  </a:ext>
                </a:extLst>
              </a:tr>
              <a:tr h="57746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壞人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/>
                          </a:solidFill>
                        </a:rPr>
                        <a:t>91</a:t>
                      </a:r>
                      <a:endParaRPr lang="zh-TW" altLang="en-US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548136"/>
                  </a:ext>
                </a:extLst>
              </a:tr>
              <a:tr h="577467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rgbClr val="0070C0"/>
                          </a:solidFill>
                        </a:rPr>
                        <a:t>好人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224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261275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317AB2A2-19D2-44A6-B37A-89239F504961}"/>
              </a:ext>
            </a:extLst>
          </p:cNvPr>
          <p:cNvSpPr txBox="1"/>
          <p:nvPr/>
        </p:nvSpPr>
        <p:spPr>
          <a:xfrm>
            <a:off x="6092792" y="2365221"/>
            <a:ext cx="200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F1-Score: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C32A5A-ABA4-4BD8-BD80-8D89613581E5}"/>
              </a:ext>
            </a:extLst>
          </p:cNvPr>
          <p:cNvSpPr txBox="1"/>
          <p:nvPr/>
        </p:nvSpPr>
        <p:spPr>
          <a:xfrm>
            <a:off x="772563" y="2365221"/>
            <a:ext cx="56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特徵</a:t>
            </a:r>
            <a:r>
              <a:rPr lang="en-US" altLang="zh-TW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將</a:t>
            </a:r>
            <a:r>
              <a:rPr lang="en-US" altLang="zh-TW" dirty="0"/>
              <a:t>RGB</a:t>
            </a:r>
            <a:r>
              <a:rPr lang="zh-TW" altLang="en-US" dirty="0"/>
              <a:t>三個通道的強度進行相加</a:t>
            </a:r>
            <a:r>
              <a:rPr lang="en-US" altLang="zh-TW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0624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24DF6-A3BD-437D-8A40-A565A7B8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574"/>
          </a:xfrm>
        </p:spPr>
        <p:txBody>
          <a:bodyPr/>
          <a:lstStyle/>
          <a:p>
            <a:r>
              <a:rPr lang="zh-TW" altLang="en-US" dirty="0"/>
              <a:t>需求列表修改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79A92-6B1F-4556-95F8-7B1B369D0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211"/>
            <a:ext cx="3132666" cy="5391789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環境需求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作業系統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軟體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cuda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硬體限制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I7-9700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RTX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-2060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骨架偵測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>
              <a:lnSpc>
                <a:spcPct val="110000"/>
              </a:lnSpc>
            </a:pP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MediaPipe</a:t>
            </a:r>
            <a:endParaRPr lang="en-US" altLang="zh-TW" sz="1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75C4E69-73EB-442D-938F-91671D0073DE}"/>
              </a:ext>
            </a:extLst>
          </p:cNvPr>
          <p:cNvSpPr txBox="1">
            <a:spLocks/>
          </p:cNvSpPr>
          <p:nvPr/>
        </p:nvSpPr>
        <p:spPr>
          <a:xfrm>
            <a:off x="6070600" y="1466211"/>
            <a:ext cx="3132666" cy="539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人物判斷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尚未決定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有效類別判斷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長寬比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線性回歸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5655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1374682" y="30723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070738" y="1882986"/>
            <a:ext cx="2845780" cy="118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1374682" y="523538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2070738" y="3597909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3840827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627918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4536883" y="3600331"/>
            <a:ext cx="1771746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4536883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3840827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MediaPipe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708535" y="5238498"/>
            <a:ext cx="1478215" cy="67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顏色分佈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598421" y="5238498"/>
            <a:ext cx="1392111" cy="67347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en-US" altLang="zh-TW" sz="2000" dirty="0"/>
              <a:t>SVM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447643" y="4906829"/>
            <a:ext cx="876331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323974" y="4906829"/>
            <a:ext cx="970503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085C85-3436-4BEC-904A-9A13818D2AE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308629" y="3600331"/>
            <a:ext cx="2015345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52A9FC8D-5C51-4185-B1C9-D68D242A4172}"/>
              </a:ext>
            </a:extLst>
          </p:cNvPr>
          <p:cNvSpPr/>
          <p:nvPr/>
        </p:nvSpPr>
        <p:spPr>
          <a:xfrm>
            <a:off x="5770514" y="4293211"/>
            <a:ext cx="1076228" cy="547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有效物件判斷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266970-6C39-4098-A46C-FAF82495CA14}"/>
              </a:ext>
            </a:extLst>
          </p:cNvPr>
          <p:cNvCxnSpPr>
            <a:stCxn id="7" idx="2"/>
            <a:endCxn id="45" idx="0"/>
          </p:cNvCxnSpPr>
          <p:nvPr/>
        </p:nvCxnSpPr>
        <p:spPr>
          <a:xfrm flipH="1">
            <a:off x="6308628" y="3600331"/>
            <a:ext cx="1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204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8815FE1-4FA0-424C-9E88-7D5B62CEC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31" t="16018" r="78325" b="51508"/>
          <a:stretch/>
        </p:blipFill>
        <p:spPr>
          <a:xfrm>
            <a:off x="4949072" y="1426622"/>
            <a:ext cx="2897172" cy="390324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C698E65-9D43-4038-8A7B-27694659A5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64" t="23949" r="80541" b="51538"/>
          <a:stretch/>
        </p:blipFill>
        <p:spPr>
          <a:xfrm>
            <a:off x="1640265" y="1367247"/>
            <a:ext cx="2762054" cy="396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15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D5EFD1-B3B5-4607-948C-C26849E5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zh-TW" altLang="en-US" dirty="0"/>
              <a:t>實現方法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4" name="Picture 2" descr="Download Counter-Strike 1.6 Cartoon Edition">
            <a:extLst>
              <a:ext uri="{FF2B5EF4-FFF2-40B4-BE49-F238E27FC236}">
                <a16:creationId xmlns:a16="http://schemas.microsoft.com/office/drawing/2014/main" id="{B69E7526-99EF-4F1B-AA31-DADA9F2D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496" y="1735370"/>
            <a:ext cx="1911467" cy="10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D6ECAEB-74EA-41D3-B5EC-3EF38CB5C22D}"/>
              </a:ext>
            </a:extLst>
          </p:cNvPr>
          <p:cNvSpPr txBox="1"/>
          <p:nvPr/>
        </p:nvSpPr>
        <p:spPr>
          <a:xfrm>
            <a:off x="1962496" y="1366038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11FA130-FAB3-41EC-98C1-FD84F976F469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2353455" y="3849284"/>
            <a:ext cx="1372662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1C9EBF2-D8F1-49A9-B5F3-8BFF12182EC8}"/>
              </a:ext>
            </a:extLst>
          </p:cNvPr>
          <p:cNvSpPr/>
          <p:nvPr/>
        </p:nvSpPr>
        <p:spPr>
          <a:xfrm>
            <a:off x="3726117" y="3481674"/>
            <a:ext cx="1392111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找到畫面</a:t>
            </a:r>
            <a:endParaRPr lang="en-US" altLang="zh-TW" sz="2000" dirty="0"/>
          </a:p>
          <a:p>
            <a:pPr algn="ctr"/>
            <a:r>
              <a:rPr lang="zh-TW" altLang="en-US" sz="2000" dirty="0"/>
              <a:t>中的人物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B88D96-E168-4009-9000-5F4C57C944F5}"/>
              </a:ext>
            </a:extLst>
          </p:cNvPr>
          <p:cNvSpPr/>
          <p:nvPr/>
        </p:nvSpPr>
        <p:spPr>
          <a:xfrm>
            <a:off x="3726116" y="3012684"/>
            <a:ext cx="1392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/>
              <a:t>OpenPose</a:t>
            </a:r>
            <a:r>
              <a:rPr lang="en-US" altLang="zh-TW" dirty="0"/>
              <a:t>: 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01EBFF2-352D-4A02-8E5D-75453105E374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>
            <a:off x="5118228" y="3849284"/>
            <a:ext cx="897731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852A25D-F2DA-4759-9938-37546FE83BBB}"/>
              </a:ext>
            </a:extLst>
          </p:cNvPr>
          <p:cNvSpPr/>
          <p:nvPr/>
        </p:nvSpPr>
        <p:spPr>
          <a:xfrm>
            <a:off x="8524294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將準星移動至敵人上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D8DE1C8-CA4E-4603-944F-F99C3D4BF0D0}"/>
              </a:ext>
            </a:extLst>
          </p:cNvPr>
          <p:cNvSpPr/>
          <p:nvPr/>
        </p:nvSpPr>
        <p:spPr>
          <a:xfrm>
            <a:off x="961344" y="3605936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遊戲開始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01E6D06-DCF0-4718-AB89-A0DB9F54313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894120" y="2812163"/>
            <a:ext cx="24110" cy="104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Download Counter-Strike 1.6 Cartoon Edition">
            <a:extLst>
              <a:ext uri="{FF2B5EF4-FFF2-40B4-BE49-F238E27FC236}">
                <a16:creationId xmlns:a16="http://schemas.microsoft.com/office/drawing/2014/main" id="{374223B9-0F8A-4E3A-9385-0DC889402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" t="29322" r="65156"/>
          <a:stretch/>
        </p:blipFill>
        <p:spPr bwMode="auto">
          <a:xfrm>
            <a:off x="5450350" y="2007417"/>
            <a:ext cx="498555" cy="81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9630060-ED6F-45B6-A570-16015805C5CC}"/>
              </a:ext>
            </a:extLst>
          </p:cNvPr>
          <p:cNvSpPr txBox="1"/>
          <p:nvPr/>
        </p:nvSpPr>
        <p:spPr>
          <a:xfrm>
            <a:off x="5185795" y="1614471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4B1294C-493D-4CAB-BAE6-EC4F6276999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5699628" y="2827165"/>
            <a:ext cx="0" cy="1041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087568A7-2DF1-44FD-AA48-A6027434C112}"/>
              </a:ext>
            </a:extLst>
          </p:cNvPr>
          <p:cNvSpPr/>
          <p:nvPr/>
        </p:nvSpPr>
        <p:spPr>
          <a:xfrm>
            <a:off x="6015959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判斷該人物是否為敵人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FA57E93-2F04-4E4A-A3AF-09AA997568DD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542173" y="3868724"/>
            <a:ext cx="953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1A2FC267-664D-4D04-9AE9-D1836C8512E5}"/>
              </a:ext>
            </a:extLst>
          </p:cNvPr>
          <p:cNvSpPr/>
          <p:nvPr/>
        </p:nvSpPr>
        <p:spPr>
          <a:xfrm>
            <a:off x="5185795" y="1562418"/>
            <a:ext cx="2697162" cy="32698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67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ED46F-D3E4-477C-963F-C2751550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050"/>
          </a:xfrm>
        </p:spPr>
        <p:txBody>
          <a:bodyPr/>
          <a:lstStyle/>
          <a:p>
            <a:r>
              <a:rPr lang="zh-TW" altLang="en-US" dirty="0"/>
              <a:t>角色身份判斷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FE74B5-2F4F-4355-AE91-92D063C3F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07"/>
          <a:stretch/>
        </p:blipFill>
        <p:spPr>
          <a:xfrm>
            <a:off x="783867" y="1260629"/>
            <a:ext cx="5745993" cy="4516514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3C5C8FC-5F53-48AB-AD0E-D9F72A764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6393" y="1260629"/>
            <a:ext cx="3087029" cy="451651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遊戲中分為兩陣營分為 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恐怖份子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與 </a:t>
            </a:r>
            <a:r>
              <a:rPr lang="zh-TW" altLang="en-US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反恐部隊。</a:t>
            </a:r>
            <a:endParaRPr lang="en-US" altLang="zh-TW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為了避免誤傷友軍，在瞄準角色前必須判斷是否為敵軍。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目前暫時用顏色作為特徵分辨角色身份，分類器還未決定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6142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2593882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3289938" y="1882986"/>
            <a:ext cx="1626580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2593882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3289938" y="3600331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4703889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327368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5399945" y="3600331"/>
            <a:ext cx="908684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07C915B-E6F8-41A5-AA3A-D5D9C41A51D9}"/>
              </a:ext>
            </a:extLst>
          </p:cNvPr>
          <p:cNvCxnSpPr>
            <a:stCxn id="7" idx="2"/>
            <a:endCxn id="16" idx="0"/>
          </p:cNvCxnSpPr>
          <p:nvPr/>
        </p:nvCxnSpPr>
        <p:spPr>
          <a:xfrm>
            <a:off x="6308629" y="3600331"/>
            <a:ext cx="1714795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5399945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4703889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OpenPose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508175" y="5237802"/>
            <a:ext cx="1478215" cy="67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293684" y="5237802"/>
            <a:ext cx="1392111" cy="67347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zh-TW" altLang="en-US" sz="2000" dirty="0"/>
              <a:t>尚未決定</a:t>
            </a:r>
            <a:endParaRPr lang="en-US" altLang="zh-TW" sz="2000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stCxn id="16" idx="2"/>
          </p:cNvCxnSpPr>
          <p:nvPr/>
        </p:nvCxnSpPr>
        <p:spPr>
          <a:xfrm flipH="1">
            <a:off x="7166026" y="4906829"/>
            <a:ext cx="857398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023424" y="4906829"/>
            <a:ext cx="966316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596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24DF6-A3BD-437D-8A40-A565A7B8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574"/>
          </a:xfrm>
        </p:spPr>
        <p:txBody>
          <a:bodyPr/>
          <a:lstStyle/>
          <a:p>
            <a:r>
              <a:rPr lang="zh-TW" altLang="en-US" dirty="0"/>
              <a:t>需求列表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79A92-6B1F-4556-95F8-7B1B369D0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211"/>
            <a:ext cx="8596668" cy="4908211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環境需求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作業系統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軟體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cuda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硬體限制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I7-9700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RTX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-2060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骨架偵測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>
              <a:lnSpc>
                <a:spcPct val="110000"/>
              </a:lnSpc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OpenPose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人物判斷</a:t>
            </a:r>
            <a:r>
              <a:rPr lang="en-US" altLang="zh-TW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sz="18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尚未決定</a:t>
            </a:r>
            <a:endParaRPr lang="en-US" altLang="zh-TW" sz="1800" dirty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4626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3EB8E809-3E46-461E-B1B2-C1CF37FCC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92" y="369757"/>
            <a:ext cx="8596668" cy="1320800"/>
          </a:xfrm>
        </p:spPr>
        <p:txBody>
          <a:bodyPr/>
          <a:lstStyle/>
          <a:p>
            <a:r>
              <a:rPr lang="en-US" altLang="zh-TW" dirty="0"/>
              <a:t>cs 1.6 </a:t>
            </a:r>
            <a:r>
              <a:rPr lang="zh-TW" altLang="en-US" dirty="0"/>
              <a:t>是經典</a:t>
            </a:r>
            <a:r>
              <a:rPr lang="en-US" altLang="zh-TW" dirty="0"/>
              <a:t>FPS</a:t>
            </a:r>
            <a:r>
              <a:rPr lang="zh-TW" altLang="en-US" dirty="0"/>
              <a:t>遊戲，遊戲目的是殲滅敵方隊伍</a:t>
            </a:r>
          </a:p>
        </p:txBody>
      </p:sp>
      <p:pic>
        <p:nvPicPr>
          <p:cNvPr id="1028" name="Picture 4" descr="Counter-Strike on Steam">
            <a:extLst>
              <a:ext uri="{FF2B5EF4-FFF2-40B4-BE49-F238E27FC236}">
                <a16:creationId xmlns:a16="http://schemas.microsoft.com/office/drawing/2014/main" id="{595165D0-F3FA-4A64-826E-A6D1050D4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52" y="1872209"/>
            <a:ext cx="7567924" cy="35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891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D8A8D9-B870-42E1-91AE-AE4CE373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06" y="240145"/>
            <a:ext cx="8596668" cy="724525"/>
          </a:xfrm>
        </p:spPr>
        <p:txBody>
          <a:bodyPr/>
          <a:lstStyle/>
          <a:p>
            <a:r>
              <a:rPr lang="zh-TW" altLang="en-US" dirty="0"/>
              <a:t>為什麼選</a:t>
            </a:r>
            <a:r>
              <a:rPr lang="en-US" altLang="zh-TW" dirty="0"/>
              <a:t>CS1.6</a:t>
            </a:r>
            <a:endParaRPr lang="zh-TW" altLang="en-US" dirty="0"/>
          </a:p>
        </p:txBody>
      </p:sp>
      <p:pic>
        <p:nvPicPr>
          <p:cNvPr id="3074" name="Picture 2" descr="Download Counter-Strike 1.6 Cartoon Edition">
            <a:extLst>
              <a:ext uri="{FF2B5EF4-FFF2-40B4-BE49-F238E27FC236}">
                <a16:creationId xmlns:a16="http://schemas.microsoft.com/office/drawing/2014/main" id="{1F1EC738-E237-4326-B3CB-A6F005CE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6" y="1243616"/>
            <a:ext cx="6188986" cy="348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4D8598E-B578-44D5-8116-D3672D3A6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262" y="1243616"/>
            <a:ext cx="8596668" cy="4782188"/>
          </a:xfrm>
        </p:spPr>
        <p:txBody>
          <a:bodyPr>
            <a:normAutofit/>
          </a:bodyPr>
          <a:lstStyle/>
          <a:p>
            <a:r>
              <a:rPr lang="zh-TW" altLang="en-US" dirty="0"/>
              <a:t>遊戲耗能不大</a:t>
            </a:r>
            <a:endParaRPr lang="en-US" altLang="zh-TW" dirty="0"/>
          </a:p>
          <a:p>
            <a:r>
              <a:rPr lang="zh-TW" altLang="en-US" dirty="0"/>
              <a:t>遊戲畫面較單純</a:t>
            </a:r>
            <a:endParaRPr lang="en-US" altLang="zh-TW" dirty="0"/>
          </a:p>
          <a:p>
            <a:r>
              <a:rPr lang="zh-TW" altLang="en-US" dirty="0"/>
              <a:t>單機遊戲，不會有犯法疑慮</a:t>
            </a:r>
          </a:p>
        </p:txBody>
      </p:sp>
    </p:spTree>
    <p:extLst>
      <p:ext uri="{BB962C8B-B14F-4D97-AF65-F5344CB8AC3E}">
        <p14:creationId xmlns:p14="http://schemas.microsoft.com/office/powerpoint/2010/main" val="1789115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276240-F9A1-4CC7-964D-5286809F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6861"/>
            <a:ext cx="8596668" cy="679554"/>
          </a:xfrm>
        </p:spPr>
        <p:txBody>
          <a:bodyPr/>
          <a:lstStyle/>
          <a:p>
            <a:r>
              <a:rPr lang="zh-TW" altLang="en-US" dirty="0"/>
              <a:t>靈感來源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037036-0CA7-4D88-919D-309A50DD2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38036"/>
            <a:ext cx="3881437" cy="388143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5EE9C3F-C628-486B-9239-1FE3FEAAF4D9}"/>
              </a:ext>
            </a:extLst>
          </p:cNvPr>
          <p:cNvSpPr/>
          <p:nvPr/>
        </p:nvSpPr>
        <p:spPr>
          <a:xfrm>
            <a:off x="784485" y="1181727"/>
            <a:ext cx="8596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hlinkClick r:id="rId3"/>
              </a:rPr>
              <a:t>(140) 【</a:t>
            </a:r>
            <a:r>
              <a:rPr lang="zh-CN" altLang="en-US" sz="2400" dirty="0">
                <a:hlinkClick r:id="rId3"/>
              </a:rPr>
              <a:t>亦</a:t>
            </a:r>
            <a:r>
              <a:rPr lang="en-US" altLang="zh-CN" sz="2400" dirty="0">
                <a:hlinkClick r:id="rId3"/>
              </a:rPr>
              <a:t>】</a:t>
            </a:r>
            <a:r>
              <a:rPr lang="zh-CN" altLang="en-US" sz="2400" dirty="0">
                <a:hlinkClick r:id="rId3"/>
              </a:rPr>
              <a:t>警惕</a:t>
            </a:r>
            <a:r>
              <a:rPr lang="en-US" altLang="zh-CN" sz="2400" dirty="0">
                <a:hlinkClick r:id="rId3"/>
              </a:rPr>
              <a:t>AI</a:t>
            </a:r>
            <a:r>
              <a:rPr lang="zh-CN" altLang="en-US" sz="2400" dirty="0">
                <a:hlinkClick r:id="rId3"/>
              </a:rPr>
              <a:t>外挂！我写了一个枪枪爆头的视觉</a:t>
            </a:r>
            <a:r>
              <a:rPr lang="en-US" altLang="zh-CN" sz="2400" dirty="0">
                <a:hlinkClick r:id="rId3"/>
              </a:rPr>
              <a:t>AI</a:t>
            </a:r>
            <a:r>
              <a:rPr lang="zh-CN" altLang="en-US" sz="2400" dirty="0">
                <a:hlinkClick r:id="rId3"/>
              </a:rPr>
              <a:t>，又亲手“杀死”了它 </a:t>
            </a:r>
            <a:r>
              <a:rPr lang="en-US" altLang="zh-CN" sz="2400" dirty="0">
                <a:hlinkClick r:id="rId3"/>
              </a:rPr>
              <a:t>- YouTube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31766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B0212F-0361-4BCA-986D-9C75AA25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Outside Test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71B8B4-3F1B-447D-91CA-D3965D4CF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6" y="1818094"/>
            <a:ext cx="4668155" cy="40448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A055DEE-B9A3-447E-8185-7500843D2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515" y="1818094"/>
            <a:ext cx="3426465" cy="371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92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D5EFD1-B3B5-4607-948C-C26849E5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zh-TW" altLang="en-US" dirty="0"/>
              <a:t>實現方法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4" name="Picture 2" descr="Download Counter-Strike 1.6 Cartoon Edition">
            <a:extLst>
              <a:ext uri="{FF2B5EF4-FFF2-40B4-BE49-F238E27FC236}">
                <a16:creationId xmlns:a16="http://schemas.microsoft.com/office/drawing/2014/main" id="{B69E7526-99EF-4F1B-AA31-DADA9F2D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496" y="1735370"/>
            <a:ext cx="1911467" cy="10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D6ECAEB-74EA-41D3-B5EC-3EF38CB5C22D}"/>
              </a:ext>
            </a:extLst>
          </p:cNvPr>
          <p:cNvSpPr txBox="1"/>
          <p:nvPr/>
        </p:nvSpPr>
        <p:spPr>
          <a:xfrm>
            <a:off x="1962496" y="1366038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11FA130-FAB3-41EC-98C1-FD84F976F469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2353455" y="3849284"/>
            <a:ext cx="1372662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1C9EBF2-D8F1-49A9-B5F3-8BFF12182EC8}"/>
              </a:ext>
            </a:extLst>
          </p:cNvPr>
          <p:cNvSpPr/>
          <p:nvPr/>
        </p:nvSpPr>
        <p:spPr>
          <a:xfrm>
            <a:off x="3726117" y="3481674"/>
            <a:ext cx="1392111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找到畫面</a:t>
            </a:r>
            <a:endParaRPr lang="en-US" altLang="zh-TW" sz="2000" dirty="0"/>
          </a:p>
          <a:p>
            <a:pPr algn="ctr"/>
            <a:r>
              <a:rPr lang="zh-TW" altLang="en-US" sz="2000" dirty="0"/>
              <a:t>中的人物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B88D96-E168-4009-9000-5F4C57C944F5}"/>
              </a:ext>
            </a:extLst>
          </p:cNvPr>
          <p:cNvSpPr/>
          <p:nvPr/>
        </p:nvSpPr>
        <p:spPr>
          <a:xfrm>
            <a:off x="3726116" y="3012684"/>
            <a:ext cx="1392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/>
              <a:t>OpenPose</a:t>
            </a:r>
            <a:r>
              <a:rPr lang="en-US" altLang="zh-TW" dirty="0"/>
              <a:t>: 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01EBFF2-352D-4A02-8E5D-75453105E374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>
            <a:off x="5118228" y="3849284"/>
            <a:ext cx="897731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852A25D-F2DA-4759-9938-37546FE83BBB}"/>
              </a:ext>
            </a:extLst>
          </p:cNvPr>
          <p:cNvSpPr/>
          <p:nvPr/>
        </p:nvSpPr>
        <p:spPr>
          <a:xfrm>
            <a:off x="8524294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將準星移動至敵人上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D8DE1C8-CA4E-4603-944F-F99C3D4BF0D0}"/>
              </a:ext>
            </a:extLst>
          </p:cNvPr>
          <p:cNvSpPr/>
          <p:nvPr/>
        </p:nvSpPr>
        <p:spPr>
          <a:xfrm>
            <a:off x="961344" y="3605936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遊戲開始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01E6D06-DCF0-4718-AB89-A0DB9F54313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894120" y="2812163"/>
            <a:ext cx="24110" cy="104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Download Counter-Strike 1.6 Cartoon Edition">
            <a:extLst>
              <a:ext uri="{FF2B5EF4-FFF2-40B4-BE49-F238E27FC236}">
                <a16:creationId xmlns:a16="http://schemas.microsoft.com/office/drawing/2014/main" id="{374223B9-0F8A-4E3A-9385-0DC889402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" t="29322" r="65156"/>
          <a:stretch/>
        </p:blipFill>
        <p:spPr bwMode="auto">
          <a:xfrm>
            <a:off x="5450350" y="2007417"/>
            <a:ext cx="498555" cy="81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9630060-ED6F-45B6-A570-16015805C5CC}"/>
              </a:ext>
            </a:extLst>
          </p:cNvPr>
          <p:cNvSpPr txBox="1"/>
          <p:nvPr/>
        </p:nvSpPr>
        <p:spPr>
          <a:xfrm>
            <a:off x="5185795" y="1614471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4B1294C-493D-4CAB-BAE6-EC4F6276999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5699628" y="2827165"/>
            <a:ext cx="0" cy="1041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087568A7-2DF1-44FD-AA48-A6027434C112}"/>
              </a:ext>
            </a:extLst>
          </p:cNvPr>
          <p:cNvSpPr/>
          <p:nvPr/>
        </p:nvSpPr>
        <p:spPr>
          <a:xfrm>
            <a:off x="6015959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判斷該人物是否為敵人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FA57E93-2F04-4E4A-A3AF-09AA997568DD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542173" y="3868724"/>
            <a:ext cx="953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1A2FC267-664D-4D04-9AE9-D1836C8512E5}"/>
              </a:ext>
            </a:extLst>
          </p:cNvPr>
          <p:cNvSpPr/>
          <p:nvPr/>
        </p:nvSpPr>
        <p:spPr>
          <a:xfrm>
            <a:off x="5185795" y="1562418"/>
            <a:ext cx="2697162" cy="32698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809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ED46F-D3E4-477C-963F-C2751550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050"/>
          </a:xfrm>
        </p:spPr>
        <p:txBody>
          <a:bodyPr/>
          <a:lstStyle/>
          <a:p>
            <a:r>
              <a:rPr lang="zh-TW" altLang="en-US" dirty="0"/>
              <a:t>角色身分判斷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FE74B5-2F4F-4355-AE91-92D063C3F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07"/>
          <a:stretch/>
        </p:blipFill>
        <p:spPr>
          <a:xfrm>
            <a:off x="783867" y="1260629"/>
            <a:ext cx="5745993" cy="4516514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3C5C8FC-5F53-48AB-AD0E-D9F72A764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6393" y="1260629"/>
            <a:ext cx="3087029" cy="4516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遊戲中分為兩陣營分為 </a:t>
            </a:r>
            <a:r>
              <a:rPr lang="zh-TW" altLang="en-US" dirty="0">
                <a:solidFill>
                  <a:srgbClr val="FF0000"/>
                </a:solidFill>
              </a:rPr>
              <a:t>恐怖分子 </a:t>
            </a:r>
            <a:r>
              <a:rPr lang="zh-TW" altLang="en-US" dirty="0"/>
              <a:t>與 </a:t>
            </a:r>
            <a:r>
              <a:rPr lang="zh-TW" altLang="en-US" dirty="0">
                <a:solidFill>
                  <a:srgbClr val="0070C0"/>
                </a:solidFill>
              </a:rPr>
              <a:t>反恐部隊。</a:t>
            </a:r>
            <a:endParaRPr lang="en-US" altLang="zh-TW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70C0"/>
                </a:solidFill>
              </a:rPr>
              <a:t>	</a:t>
            </a:r>
            <a:r>
              <a:rPr lang="zh-TW" altLang="en-US" dirty="0">
                <a:solidFill>
                  <a:schemeClr val="tx1"/>
                </a:solidFill>
              </a:rPr>
              <a:t>為了避免誤傷友軍，在瞄準角色前必須判斷是否為敵軍。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</a:t>
            </a:r>
            <a:r>
              <a:rPr lang="zh-TW" altLang="en-US" dirty="0">
                <a:solidFill>
                  <a:schemeClr val="tx1"/>
                </a:solidFill>
              </a:rPr>
              <a:t>目前暫時用顏色作為特徵分辨角色身份。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275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016711" y="20168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2624600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腳色控制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3320656" y="2542409"/>
            <a:ext cx="1392111" cy="53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712767" y="2542409"/>
            <a:ext cx="1595862" cy="53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2624599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3320655" y="3600331"/>
            <a:ext cx="1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4712765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6597180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5408821" y="3600331"/>
            <a:ext cx="899808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07C915B-E6F8-41A5-AA3A-D5D9C41A51D9}"/>
              </a:ext>
            </a:extLst>
          </p:cNvPr>
          <p:cNvCxnSpPr>
            <a:stCxn id="7" idx="2"/>
            <a:endCxn id="16" idx="0"/>
          </p:cNvCxnSpPr>
          <p:nvPr/>
        </p:nvCxnSpPr>
        <p:spPr>
          <a:xfrm>
            <a:off x="6308629" y="3600331"/>
            <a:ext cx="984607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971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24DF6-A3BD-437D-8A40-A565A7B8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574"/>
          </a:xfrm>
        </p:spPr>
        <p:txBody>
          <a:bodyPr/>
          <a:lstStyle/>
          <a:p>
            <a:r>
              <a:rPr lang="zh-TW" altLang="en-US" dirty="0"/>
              <a:t>需求列表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79A92-6B1F-4556-95F8-7B1B369D0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212"/>
            <a:ext cx="8596668" cy="4782188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/>
              <a:t>環境需求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sz="1800" dirty="0"/>
              <a:t>作業系統</a:t>
            </a:r>
            <a:r>
              <a:rPr lang="en-US" altLang="zh-TW" sz="1800" dirty="0"/>
              <a:t>:</a:t>
            </a:r>
          </a:p>
          <a:p>
            <a:pPr lvl="2"/>
            <a:r>
              <a:rPr lang="en-US" altLang="zh-TW" sz="1800" dirty="0"/>
              <a:t>Windows</a:t>
            </a:r>
          </a:p>
          <a:p>
            <a:pPr lvl="1"/>
            <a:r>
              <a:rPr lang="zh-TW" altLang="en-US" dirty="0"/>
              <a:t>軟體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 err="1"/>
              <a:t>cuda</a:t>
            </a:r>
            <a:endParaRPr lang="en-US" altLang="zh-TW" dirty="0"/>
          </a:p>
          <a:p>
            <a:pPr lvl="2"/>
            <a:r>
              <a:rPr lang="en-US" altLang="zh-TW" dirty="0"/>
              <a:t>python</a:t>
            </a:r>
            <a:endParaRPr lang="en-US" altLang="zh-TW" b="1" dirty="0"/>
          </a:p>
          <a:p>
            <a:r>
              <a:rPr lang="zh-TW" altLang="en-US" dirty="0"/>
              <a:t>硬體限制</a:t>
            </a:r>
            <a:endParaRPr lang="en-US" altLang="zh-TW" dirty="0"/>
          </a:p>
          <a:p>
            <a:pPr lvl="1"/>
            <a:r>
              <a:rPr lang="en-US" altLang="zh-TW" sz="1800" dirty="0" err="1"/>
              <a:t>Cpu</a:t>
            </a:r>
            <a:r>
              <a:rPr lang="en-US" altLang="zh-TW" sz="1800" dirty="0"/>
              <a:t>:</a:t>
            </a:r>
          </a:p>
          <a:p>
            <a:pPr lvl="2"/>
            <a:r>
              <a:rPr lang="en-US" altLang="zh-TW" sz="1600" dirty="0"/>
              <a:t>I7-9700</a:t>
            </a:r>
          </a:p>
          <a:p>
            <a:pPr lvl="1"/>
            <a:r>
              <a:rPr lang="en-US" altLang="zh-TW" sz="1800" dirty="0" err="1"/>
              <a:t>Gpu</a:t>
            </a:r>
            <a:r>
              <a:rPr lang="en-US" altLang="zh-TW" sz="1800" dirty="0"/>
              <a:t>:</a:t>
            </a:r>
          </a:p>
          <a:p>
            <a:pPr lvl="2"/>
            <a:r>
              <a:rPr lang="en-US" altLang="zh-TW" sz="1600" dirty="0"/>
              <a:t>RTX-2060</a:t>
            </a:r>
            <a:endParaRPr lang="en-US" altLang="zh-TW" dirty="0"/>
          </a:p>
          <a:p>
            <a:r>
              <a:rPr lang="zh-TW" altLang="en-US" dirty="0"/>
              <a:t>骨架偵測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sz="1800" dirty="0" err="1"/>
              <a:t>OpenPose</a:t>
            </a:r>
            <a:endParaRPr lang="en-US" altLang="zh-TW" sz="1800" dirty="0"/>
          </a:p>
          <a:p>
            <a:r>
              <a:rPr lang="zh-TW" altLang="en-US" sz="2000" dirty="0"/>
              <a:t>人物判斷</a:t>
            </a:r>
            <a:r>
              <a:rPr lang="en-US" altLang="zh-TW" sz="2000" dirty="0"/>
              <a:t>:</a:t>
            </a:r>
          </a:p>
          <a:p>
            <a:pPr lvl="1"/>
            <a:r>
              <a:rPr lang="zh-TW" altLang="en-US" sz="1800" dirty="0"/>
              <a:t>尚未決定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4007974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9A228D-C1DB-4B07-822C-55B8D9E54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0725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誤判案例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C50860-E518-4CA2-99ED-448D9FA03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61" y="1561446"/>
            <a:ext cx="6649378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1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1374682" y="30723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070738" y="1882986"/>
            <a:ext cx="2845780" cy="118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1374682" y="523538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2070738" y="3597909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3840827" y="4381253"/>
            <a:ext cx="1392111" cy="5255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542260" y="4293211"/>
            <a:ext cx="1316906" cy="54790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4536883" y="3600331"/>
            <a:ext cx="1771746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4536883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3840827" y="5237802"/>
            <a:ext cx="1392111" cy="5255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MediaPipe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708535" y="5238498"/>
            <a:ext cx="1478215" cy="67347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顏色分佈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598421" y="5238498"/>
            <a:ext cx="1392111" cy="67347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en-US" altLang="zh-TW" sz="2000" dirty="0"/>
              <a:t>SVM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447643" y="4841119"/>
            <a:ext cx="753070" cy="397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200713" y="4841119"/>
            <a:ext cx="1093764" cy="397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085C85-3436-4BEC-904A-9A13818D2AE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308629" y="3600331"/>
            <a:ext cx="1892084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52A9FC8D-5C51-4185-B1C9-D68D242A4172}"/>
              </a:ext>
            </a:extLst>
          </p:cNvPr>
          <p:cNvSpPr/>
          <p:nvPr/>
        </p:nvSpPr>
        <p:spPr>
          <a:xfrm>
            <a:off x="5770514" y="4293211"/>
            <a:ext cx="1076228" cy="547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有效物件判斷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266970-6C39-4098-A46C-FAF82495CA14}"/>
              </a:ext>
            </a:extLst>
          </p:cNvPr>
          <p:cNvCxnSpPr>
            <a:stCxn id="7" idx="2"/>
            <a:endCxn id="45" idx="0"/>
          </p:cNvCxnSpPr>
          <p:nvPr/>
        </p:nvCxnSpPr>
        <p:spPr>
          <a:xfrm flipH="1">
            <a:off x="6308628" y="3600331"/>
            <a:ext cx="1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CD46F49-87DD-48F3-A598-2734CD650A13}"/>
              </a:ext>
            </a:extLst>
          </p:cNvPr>
          <p:cNvSpPr/>
          <p:nvPr/>
        </p:nvSpPr>
        <p:spPr>
          <a:xfrm>
            <a:off x="8598421" y="840191"/>
            <a:ext cx="843242" cy="5255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完成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841704FF-2803-4253-9BFC-78CF7D502EE0}"/>
              </a:ext>
            </a:extLst>
          </p:cNvPr>
          <p:cNvSpPr/>
          <p:nvPr/>
        </p:nvSpPr>
        <p:spPr>
          <a:xfrm>
            <a:off x="8598421" y="1491305"/>
            <a:ext cx="1015258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未完成</a:t>
            </a:r>
          </a:p>
        </p:txBody>
      </p:sp>
    </p:spTree>
    <p:extLst>
      <p:ext uri="{BB962C8B-B14F-4D97-AF65-F5344CB8AC3E}">
        <p14:creationId xmlns:p14="http://schemas.microsoft.com/office/powerpoint/2010/main" val="2930024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9DEBCA-13F3-48C2-9802-1085F651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3152"/>
          </a:xfrm>
        </p:spPr>
        <p:txBody>
          <a:bodyPr/>
          <a:lstStyle/>
          <a:p>
            <a:r>
              <a:rPr lang="zh-TW" altLang="en-US" dirty="0"/>
              <a:t>偵測多人骨架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1258BC3-727C-4F7F-82B2-790B91B5AE78}"/>
              </a:ext>
            </a:extLst>
          </p:cNvPr>
          <p:cNvSpPr/>
          <p:nvPr/>
        </p:nvSpPr>
        <p:spPr>
          <a:xfrm>
            <a:off x="2989879" y="2486696"/>
            <a:ext cx="1797709" cy="48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用 </a:t>
            </a:r>
            <a:r>
              <a:rPr lang="en-US" altLang="zh-TW" sz="1600" dirty="0"/>
              <a:t>YOLOv4(7)</a:t>
            </a:r>
          </a:p>
          <a:p>
            <a:pPr algn="ctr"/>
            <a:r>
              <a:rPr lang="zh-TW" altLang="en-US" sz="1600" dirty="0"/>
              <a:t>找出畫面中的人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7026495-FE9A-4C11-9DD9-AA1EEFDB7F46}"/>
              </a:ext>
            </a:extLst>
          </p:cNvPr>
          <p:cNvSpPr/>
          <p:nvPr/>
        </p:nvSpPr>
        <p:spPr>
          <a:xfrm>
            <a:off x="1375445" y="2396905"/>
            <a:ext cx="948166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1EF97F4-4E3B-49C8-869F-D53254AFBFC6}"/>
              </a:ext>
            </a:extLst>
          </p:cNvPr>
          <p:cNvSpPr txBox="1"/>
          <p:nvPr/>
        </p:nvSpPr>
        <p:spPr>
          <a:xfrm>
            <a:off x="2382725" y="2247576"/>
            <a:ext cx="6044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畫面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AB56E45-1D10-4489-AFF7-90382BBDC14B}"/>
              </a:ext>
            </a:extLst>
          </p:cNvPr>
          <p:cNvCxnSpPr>
            <a:cxnSpLocks/>
            <a:stCxn id="6" idx="6"/>
            <a:endCxn id="4" idx="1"/>
          </p:cNvCxnSpPr>
          <p:nvPr/>
        </p:nvCxnSpPr>
        <p:spPr>
          <a:xfrm>
            <a:off x="2323611" y="2720755"/>
            <a:ext cx="666268" cy="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DC2DAC1-7421-491B-A836-00EBE1843928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 flipV="1">
            <a:off x="4787588" y="2721240"/>
            <a:ext cx="995122" cy="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BFE704F-7127-41DE-BBF6-FDC0EB4120C5}"/>
              </a:ext>
            </a:extLst>
          </p:cNvPr>
          <p:cNvSpPr/>
          <p:nvPr/>
        </p:nvSpPr>
        <p:spPr>
          <a:xfrm>
            <a:off x="5782710" y="2486696"/>
            <a:ext cx="1199089" cy="469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/>
              <a:t>Mediapipe</a:t>
            </a:r>
            <a:endParaRPr lang="en-US" altLang="zh-TW" sz="1400" dirty="0"/>
          </a:p>
          <a:p>
            <a:pPr algn="ctr"/>
            <a:r>
              <a:rPr lang="zh-TW" altLang="en-US" sz="1400" dirty="0"/>
              <a:t>找骨架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B026DE0-D421-472B-9C8A-9A17CA5CCD76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6776869" y="2721240"/>
            <a:ext cx="204930" cy="2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3F7E741-DA6C-42E5-8DD6-A3A2920745A8}"/>
              </a:ext>
            </a:extLst>
          </p:cNvPr>
          <p:cNvSpPr txBox="1"/>
          <p:nvPr/>
        </p:nvSpPr>
        <p:spPr>
          <a:xfrm>
            <a:off x="4781149" y="2247576"/>
            <a:ext cx="8235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人物畫面</a:t>
            </a:r>
          </a:p>
        </p:txBody>
      </p:sp>
    </p:spTree>
    <p:extLst>
      <p:ext uri="{BB962C8B-B14F-4D97-AF65-F5344CB8AC3E}">
        <p14:creationId xmlns:p14="http://schemas.microsoft.com/office/powerpoint/2010/main" val="425682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636C078-65F8-4F56-BFD0-AFAEDEC73CDC}"/>
              </a:ext>
            </a:extLst>
          </p:cNvPr>
          <p:cNvCxnSpPr>
            <a:cxnSpLocks/>
          </p:cNvCxnSpPr>
          <p:nvPr/>
        </p:nvCxnSpPr>
        <p:spPr>
          <a:xfrm>
            <a:off x="3165628" y="1711105"/>
            <a:ext cx="0" cy="5149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54C0C47-768D-49D0-AADA-2EE869A69D6B}"/>
              </a:ext>
            </a:extLst>
          </p:cNvPr>
          <p:cNvCxnSpPr>
            <a:cxnSpLocks/>
          </p:cNvCxnSpPr>
          <p:nvPr/>
        </p:nvCxnSpPr>
        <p:spPr>
          <a:xfrm>
            <a:off x="4750588" y="1711105"/>
            <a:ext cx="0" cy="5065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951B3B-7621-4971-94DB-E5C8BC42B228}"/>
              </a:ext>
            </a:extLst>
          </p:cNvPr>
          <p:cNvCxnSpPr>
            <a:cxnSpLocks/>
          </p:cNvCxnSpPr>
          <p:nvPr/>
        </p:nvCxnSpPr>
        <p:spPr>
          <a:xfrm>
            <a:off x="6487948" y="1711105"/>
            <a:ext cx="0" cy="5043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57EF570-1E98-404C-95C4-0F10AD8D78D7}"/>
              </a:ext>
            </a:extLst>
          </p:cNvPr>
          <p:cNvSpPr/>
          <p:nvPr/>
        </p:nvSpPr>
        <p:spPr>
          <a:xfrm>
            <a:off x="3123709" y="3576120"/>
            <a:ext cx="108981" cy="531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B3E0366-0C17-403D-913E-047B6507D653}"/>
              </a:ext>
            </a:extLst>
          </p:cNvPr>
          <p:cNvSpPr txBox="1"/>
          <p:nvPr/>
        </p:nvSpPr>
        <p:spPr>
          <a:xfrm>
            <a:off x="2678523" y="1096831"/>
            <a:ext cx="921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/>
              <a:t>MediaPipe</a:t>
            </a:r>
            <a:endParaRPr lang="zh-TW" altLang="en-US" sz="11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CB0C6BE-AADC-4AE5-8EBB-3EB2D936C863}"/>
              </a:ext>
            </a:extLst>
          </p:cNvPr>
          <p:cNvCxnSpPr>
            <a:cxnSpLocks/>
          </p:cNvCxnSpPr>
          <p:nvPr/>
        </p:nvCxnSpPr>
        <p:spPr>
          <a:xfrm flipV="1">
            <a:off x="1204969" y="1664052"/>
            <a:ext cx="55244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10824F9-F626-4CD5-8863-97481BB02F94}"/>
              </a:ext>
            </a:extLst>
          </p:cNvPr>
          <p:cNvSpPr txBox="1"/>
          <p:nvPr/>
        </p:nvSpPr>
        <p:spPr>
          <a:xfrm>
            <a:off x="550404" y="1540942"/>
            <a:ext cx="761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輸入</a:t>
            </a:r>
            <a:r>
              <a:rPr lang="en-US" altLang="zh-TW" sz="1000" dirty="0"/>
              <a:t>:</a:t>
            </a:r>
            <a:r>
              <a:rPr lang="zh-TW" altLang="en-US" sz="1000" dirty="0"/>
              <a:t>影像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4817BC0-B7E9-4154-91FE-72075606FCD2}"/>
              </a:ext>
            </a:extLst>
          </p:cNvPr>
          <p:cNvSpPr txBox="1"/>
          <p:nvPr/>
        </p:nvSpPr>
        <p:spPr>
          <a:xfrm>
            <a:off x="3353601" y="3613984"/>
            <a:ext cx="742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偵測骨架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A4F4D3-9010-40B2-BE78-5D607BD9A5C9}"/>
              </a:ext>
            </a:extLst>
          </p:cNvPr>
          <p:cNvSpPr txBox="1"/>
          <p:nvPr/>
        </p:nvSpPr>
        <p:spPr>
          <a:xfrm>
            <a:off x="3361052" y="3770562"/>
            <a:ext cx="459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去背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A2D2A8E-6C8F-4C6C-AFF3-78DC2D92B481}"/>
              </a:ext>
            </a:extLst>
          </p:cNvPr>
          <p:cNvCxnSpPr>
            <a:cxnSpLocks/>
          </p:cNvCxnSpPr>
          <p:nvPr/>
        </p:nvCxnSpPr>
        <p:spPr>
          <a:xfrm>
            <a:off x="3172067" y="4117905"/>
            <a:ext cx="1578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498020C-240B-4B6C-8972-AB575DB45ECD}"/>
              </a:ext>
            </a:extLst>
          </p:cNvPr>
          <p:cNvSpPr txBox="1"/>
          <p:nvPr/>
        </p:nvSpPr>
        <p:spPr>
          <a:xfrm>
            <a:off x="5524008" y="4472515"/>
            <a:ext cx="10706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輸入</a:t>
            </a:r>
            <a:r>
              <a:rPr lang="en-US" altLang="zh-TW" sz="1000" dirty="0"/>
              <a:t>:</a:t>
            </a:r>
            <a:r>
              <a:rPr lang="zh-TW" altLang="en-US" sz="1000" dirty="0"/>
              <a:t>人物影像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29948CB-F7B9-4EEF-95E7-D431F139A1D4}"/>
              </a:ext>
            </a:extLst>
          </p:cNvPr>
          <p:cNvSpPr/>
          <p:nvPr/>
        </p:nvSpPr>
        <p:spPr>
          <a:xfrm>
            <a:off x="4704712" y="4129611"/>
            <a:ext cx="111785" cy="665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9D13D84-B351-48AC-92C7-688F8AC71AA5}"/>
              </a:ext>
            </a:extLst>
          </p:cNvPr>
          <p:cNvSpPr txBox="1"/>
          <p:nvPr/>
        </p:nvSpPr>
        <p:spPr>
          <a:xfrm>
            <a:off x="4111258" y="1091327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有效物件判斷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3BC57C7-2958-4754-89C0-DB3EF3C9BFAC}"/>
              </a:ext>
            </a:extLst>
          </p:cNvPr>
          <p:cNvSpPr txBox="1"/>
          <p:nvPr/>
        </p:nvSpPr>
        <p:spPr>
          <a:xfrm>
            <a:off x="4996439" y="4232881"/>
            <a:ext cx="1360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判斷是否為有效物件</a:t>
            </a: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ACE0346-4670-4183-BC41-52C42AB7584D}"/>
              </a:ext>
            </a:extLst>
          </p:cNvPr>
          <p:cNvCxnSpPr>
            <a:cxnSpLocks/>
          </p:cNvCxnSpPr>
          <p:nvPr/>
        </p:nvCxnSpPr>
        <p:spPr>
          <a:xfrm>
            <a:off x="8068951" y="1620570"/>
            <a:ext cx="0" cy="5156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4B658C4-1613-453A-8D2D-FF691D0C27A9}"/>
              </a:ext>
            </a:extLst>
          </p:cNvPr>
          <p:cNvSpPr txBox="1"/>
          <p:nvPr/>
        </p:nvSpPr>
        <p:spPr>
          <a:xfrm>
            <a:off x="5832261" y="1088932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身分判斷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D0D9B8D-6D24-4B83-AA84-3D2F8605FA15}"/>
              </a:ext>
            </a:extLst>
          </p:cNvPr>
          <p:cNvCxnSpPr>
            <a:cxnSpLocks/>
            <a:stCxn id="26" idx="2"/>
          </p:cNvCxnSpPr>
          <p:nvPr/>
        </p:nvCxnSpPr>
        <p:spPr>
          <a:xfrm flipV="1">
            <a:off x="4760605" y="4784625"/>
            <a:ext cx="1750013" cy="1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C79B38F3-29CA-403C-A88D-4EE66945BA2D}"/>
              </a:ext>
            </a:extLst>
          </p:cNvPr>
          <p:cNvSpPr/>
          <p:nvPr/>
        </p:nvSpPr>
        <p:spPr>
          <a:xfrm>
            <a:off x="6433347" y="4795205"/>
            <a:ext cx="96521" cy="1132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EE758D1B-46D8-45DF-A8F1-9D2C7E4C3BE9}"/>
              </a:ext>
            </a:extLst>
          </p:cNvPr>
          <p:cNvSpPr txBox="1"/>
          <p:nvPr/>
        </p:nvSpPr>
        <p:spPr>
          <a:xfrm>
            <a:off x="6713312" y="4935139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擷取特徵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875D938-890A-441C-97F0-B25E7860544B}"/>
              </a:ext>
            </a:extLst>
          </p:cNvPr>
          <p:cNvSpPr txBox="1"/>
          <p:nvPr/>
        </p:nvSpPr>
        <p:spPr>
          <a:xfrm>
            <a:off x="6716874" y="5397857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辨識</a:t>
            </a: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CD13F0A-4F35-45F0-883E-0F3894700977}"/>
              </a:ext>
            </a:extLst>
          </p:cNvPr>
          <p:cNvCxnSpPr>
            <a:cxnSpLocks/>
            <a:stCxn id="56" idx="2"/>
            <a:endCxn id="73" idx="0"/>
          </p:cNvCxnSpPr>
          <p:nvPr/>
        </p:nvCxnSpPr>
        <p:spPr>
          <a:xfrm>
            <a:off x="6481608" y="5927657"/>
            <a:ext cx="1590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9AE33FB1-F573-4FEB-BA6D-D7838B142BF9}"/>
              </a:ext>
            </a:extLst>
          </p:cNvPr>
          <p:cNvSpPr txBox="1"/>
          <p:nvPr/>
        </p:nvSpPr>
        <p:spPr>
          <a:xfrm>
            <a:off x="7419605" y="1083760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準星控制</a:t>
            </a: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8F7896D1-AD2E-4825-85DD-5D2677A407C9}"/>
              </a:ext>
            </a:extLst>
          </p:cNvPr>
          <p:cNvSpPr/>
          <p:nvPr/>
        </p:nvSpPr>
        <p:spPr>
          <a:xfrm>
            <a:off x="8023686" y="5927658"/>
            <a:ext cx="96613" cy="602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F1CA291B-1FD5-49B8-9769-02CCE5A8079D}"/>
              </a:ext>
            </a:extLst>
          </p:cNvPr>
          <p:cNvSpPr txBox="1"/>
          <p:nvPr/>
        </p:nvSpPr>
        <p:spPr>
          <a:xfrm>
            <a:off x="8308151" y="6057026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移動準星</a:t>
            </a:r>
          </a:p>
        </p:txBody>
      </p:sp>
      <p:sp>
        <p:nvSpPr>
          <p:cNvPr id="36" name="標題 1">
            <a:extLst>
              <a:ext uri="{FF2B5EF4-FFF2-40B4-BE49-F238E27FC236}">
                <a16:creationId xmlns:a16="http://schemas.microsoft.com/office/drawing/2014/main" id="{1C738CC9-8C28-467D-8BDA-AA942AAA651F}"/>
              </a:ext>
            </a:extLst>
          </p:cNvPr>
          <p:cNvSpPr txBox="1">
            <a:spLocks/>
          </p:cNvSpPr>
          <p:nvPr/>
        </p:nvSpPr>
        <p:spPr>
          <a:xfrm>
            <a:off x="532479" y="328213"/>
            <a:ext cx="8596668" cy="703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偵測多人骨架</a:t>
            </a:r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D57A5759-0902-4FDC-A0B6-895C4AEBE0FC}"/>
              </a:ext>
            </a:extLst>
          </p:cNvPr>
          <p:cNvCxnSpPr>
            <a:cxnSpLocks/>
          </p:cNvCxnSpPr>
          <p:nvPr/>
        </p:nvCxnSpPr>
        <p:spPr>
          <a:xfrm>
            <a:off x="1768641" y="1711105"/>
            <a:ext cx="0" cy="5160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69531D9A-7524-4BF4-A137-F3BB91669A33}"/>
              </a:ext>
            </a:extLst>
          </p:cNvPr>
          <p:cNvSpPr/>
          <p:nvPr/>
        </p:nvSpPr>
        <p:spPr>
          <a:xfrm>
            <a:off x="1707918" y="1664052"/>
            <a:ext cx="104091" cy="1912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11E60461-81DA-4D91-8C72-955DDDE39B78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759964" y="3576120"/>
            <a:ext cx="1412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F2FF0E1-3A63-44BF-81A6-43B01C4E7744}"/>
              </a:ext>
            </a:extLst>
          </p:cNvPr>
          <p:cNvSpPr txBox="1"/>
          <p:nvPr/>
        </p:nvSpPr>
        <p:spPr>
          <a:xfrm>
            <a:off x="2038869" y="2285465"/>
            <a:ext cx="1360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尋找人物</a:t>
            </a:r>
          </a:p>
        </p:txBody>
      </p: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2C7B96F2-82C1-4468-9699-22BDCE2386B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35837" y="2303027"/>
            <a:ext cx="711515" cy="63263"/>
          </a:xfrm>
          <a:prstGeom prst="bentConnector4">
            <a:avLst>
              <a:gd name="adj1" fmla="val 11780"/>
              <a:gd name="adj2" fmla="val 4613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接點: 肘形 69">
            <a:extLst>
              <a:ext uri="{FF2B5EF4-FFF2-40B4-BE49-F238E27FC236}">
                <a16:creationId xmlns:a16="http://schemas.microsoft.com/office/drawing/2014/main" id="{BE3FBD75-40FB-4D74-B1AE-ACAC77ABCFB5}"/>
              </a:ext>
            </a:extLst>
          </p:cNvPr>
          <p:cNvCxnSpPr>
            <a:cxnSpLocks/>
          </p:cNvCxnSpPr>
          <p:nvPr/>
        </p:nvCxnSpPr>
        <p:spPr>
          <a:xfrm>
            <a:off x="3204098" y="3665355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DA5308F2-5922-49CE-A881-5BB16D37BFB4}"/>
              </a:ext>
            </a:extLst>
          </p:cNvPr>
          <p:cNvCxnSpPr>
            <a:cxnSpLocks/>
          </p:cNvCxnSpPr>
          <p:nvPr/>
        </p:nvCxnSpPr>
        <p:spPr>
          <a:xfrm>
            <a:off x="4812110" y="4247973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D9B771FF-884A-4E8C-8285-5BCC725480D0}"/>
              </a:ext>
            </a:extLst>
          </p:cNvPr>
          <p:cNvCxnSpPr>
            <a:cxnSpLocks/>
          </p:cNvCxnSpPr>
          <p:nvPr/>
        </p:nvCxnSpPr>
        <p:spPr>
          <a:xfrm>
            <a:off x="6518689" y="4903133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接點: 肘形 77">
            <a:extLst>
              <a:ext uri="{FF2B5EF4-FFF2-40B4-BE49-F238E27FC236}">
                <a16:creationId xmlns:a16="http://schemas.microsoft.com/office/drawing/2014/main" id="{FBCCE5AA-4589-48D1-99E6-A4B793EE80B3}"/>
              </a:ext>
            </a:extLst>
          </p:cNvPr>
          <p:cNvCxnSpPr>
            <a:cxnSpLocks/>
          </p:cNvCxnSpPr>
          <p:nvPr/>
        </p:nvCxnSpPr>
        <p:spPr>
          <a:xfrm>
            <a:off x="6534015" y="5380831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3D4080C3-F00B-4E48-9FC6-D68A47B41482}"/>
              </a:ext>
            </a:extLst>
          </p:cNvPr>
          <p:cNvCxnSpPr>
            <a:cxnSpLocks/>
          </p:cNvCxnSpPr>
          <p:nvPr/>
        </p:nvCxnSpPr>
        <p:spPr>
          <a:xfrm>
            <a:off x="8107867" y="6024002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51318A3-03B4-490E-BDDC-B5960FB138DD}"/>
              </a:ext>
            </a:extLst>
          </p:cNvPr>
          <p:cNvSpPr txBox="1"/>
          <p:nvPr/>
        </p:nvSpPr>
        <p:spPr>
          <a:xfrm>
            <a:off x="1531487" y="1079900"/>
            <a:ext cx="4743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yolo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49694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589CF-E432-4C47-A523-4009BA4D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dirty="0"/>
              <a:t>樣本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057ECD-976C-4D46-8089-61A3C36F3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5" y="2690464"/>
            <a:ext cx="893318" cy="8872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A3B5E8B-1324-494C-A96E-0866D02A5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031" y="1930400"/>
            <a:ext cx="1975691" cy="208682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C4E7042-8211-4EB7-AE7D-5AA97C842129}"/>
              </a:ext>
            </a:extLst>
          </p:cNvPr>
          <p:cNvSpPr txBox="1"/>
          <p:nvPr/>
        </p:nvSpPr>
        <p:spPr>
          <a:xfrm>
            <a:off x="746142" y="1587309"/>
            <a:ext cx="1101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無效樣本</a:t>
            </a:r>
            <a:r>
              <a:rPr lang="en-US" altLang="zh-TW" sz="1100" dirty="0"/>
              <a:t>:</a:t>
            </a:r>
            <a:endParaRPr lang="zh-TW" altLang="en-US" sz="11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6406253-EB6C-43CE-8F6E-0C6517CA3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49" y="2630401"/>
            <a:ext cx="1284979" cy="94730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A2B3799-5F66-4548-8508-9E47AE518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811" y="1930400"/>
            <a:ext cx="2167272" cy="200166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BF6E5C5-360F-4518-91CE-D1D137FD896B}"/>
              </a:ext>
            </a:extLst>
          </p:cNvPr>
          <p:cNvSpPr txBox="1"/>
          <p:nvPr/>
        </p:nvSpPr>
        <p:spPr>
          <a:xfrm>
            <a:off x="4785545" y="1614228"/>
            <a:ext cx="1101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有效樣本</a:t>
            </a:r>
            <a:r>
              <a:rPr lang="en-US" altLang="zh-TW" sz="1100" dirty="0"/>
              <a:t>:</a:t>
            </a:r>
            <a:endParaRPr lang="zh-TW" altLang="en-US" sz="11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A57EC23-999A-4215-913D-074FE8C223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031" y="4250841"/>
            <a:ext cx="1975691" cy="217436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E3508EA-9ABF-4B75-8690-2CDD397556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250841"/>
            <a:ext cx="893318" cy="18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65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1374682" y="30723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070738" y="1882986"/>
            <a:ext cx="2845780" cy="118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1374682" y="523538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2070738" y="3597909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3840827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627918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4536883" y="3600331"/>
            <a:ext cx="1771746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4536883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3840827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MediaPipe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708535" y="5238498"/>
            <a:ext cx="1478215" cy="67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顏色分佈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598421" y="5238498"/>
            <a:ext cx="1392111" cy="67347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en-US" altLang="zh-TW" sz="2000" dirty="0"/>
              <a:t>SVM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447643" y="4906829"/>
            <a:ext cx="876331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323974" y="4906829"/>
            <a:ext cx="970503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085C85-3436-4BEC-904A-9A13818D2AE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308629" y="3600331"/>
            <a:ext cx="2015345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52A9FC8D-5C51-4185-B1C9-D68D242A4172}"/>
              </a:ext>
            </a:extLst>
          </p:cNvPr>
          <p:cNvSpPr/>
          <p:nvPr/>
        </p:nvSpPr>
        <p:spPr>
          <a:xfrm>
            <a:off x="5770514" y="4349718"/>
            <a:ext cx="1076228" cy="547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有效物件判斷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266970-6C39-4098-A46C-FAF82495CA14}"/>
              </a:ext>
            </a:extLst>
          </p:cNvPr>
          <p:cNvCxnSpPr>
            <a:stCxn id="7" idx="2"/>
            <a:endCxn id="45" idx="0"/>
          </p:cNvCxnSpPr>
          <p:nvPr/>
        </p:nvCxnSpPr>
        <p:spPr>
          <a:xfrm flipH="1">
            <a:off x="6308628" y="3600331"/>
            <a:ext cx="1" cy="74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906905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699</TotalTime>
  <Words>850</Words>
  <Application>Microsoft Office PowerPoint</Application>
  <PresentationFormat>寬螢幕</PresentationFormat>
  <Paragraphs>297</Paragraphs>
  <Slides>33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3" baseType="lpstr">
      <vt:lpstr>华文新魏</vt:lpstr>
      <vt:lpstr>微軟正黑體</vt:lpstr>
      <vt:lpstr>新細明體</vt:lpstr>
      <vt:lpstr>標楷體</vt:lpstr>
      <vt:lpstr>Arial</vt:lpstr>
      <vt:lpstr>Calibri</vt:lpstr>
      <vt:lpstr>Times New Roman</vt:lpstr>
      <vt:lpstr>Trebuchet MS</vt:lpstr>
      <vt:lpstr>Wingdings 3</vt:lpstr>
      <vt:lpstr>多面向</vt:lpstr>
      <vt:lpstr>Cheating Bot For CS 1.6</vt:lpstr>
      <vt:lpstr>身分判別</vt:lpstr>
      <vt:lpstr>Outside Test</vt:lpstr>
      <vt:lpstr>誤判案例</vt:lpstr>
      <vt:lpstr>系統分析</vt:lpstr>
      <vt:lpstr>偵測多人骨架</vt:lpstr>
      <vt:lpstr>PowerPoint 簡報</vt:lpstr>
      <vt:lpstr>樣本:</vt:lpstr>
      <vt:lpstr>系統分析</vt:lpstr>
      <vt:lpstr>流程圖</vt:lpstr>
      <vt:lpstr>顏色分布作為特徵-CT</vt:lpstr>
      <vt:lpstr>顏色分布作為特徵-T</vt:lpstr>
      <vt:lpstr>系統分析</vt:lpstr>
      <vt:lpstr>流程圖</vt:lpstr>
      <vt:lpstr>時序圖</vt:lpstr>
      <vt:lpstr>驗收條件</vt:lpstr>
      <vt:lpstr>Open pose 訓練</vt:lpstr>
      <vt:lpstr>測試結果</vt:lpstr>
      <vt:lpstr>線性回歸</vt:lpstr>
      <vt:lpstr>需求列表修改</vt:lpstr>
      <vt:lpstr>系統分析</vt:lpstr>
      <vt:lpstr>PowerPoint 簡報</vt:lpstr>
      <vt:lpstr>實現方法:</vt:lpstr>
      <vt:lpstr>角色身份判斷</vt:lpstr>
      <vt:lpstr>系統分析</vt:lpstr>
      <vt:lpstr>需求列表</vt:lpstr>
      <vt:lpstr>cs 1.6 是經典FPS遊戲，遊戲目的是殲滅敵方隊伍</vt:lpstr>
      <vt:lpstr>為什麼選CS1.6</vt:lpstr>
      <vt:lpstr>靈感來源:</vt:lpstr>
      <vt:lpstr>實現方法:</vt:lpstr>
      <vt:lpstr>角色身分判斷</vt:lpstr>
      <vt:lpstr>系統分析</vt:lpstr>
      <vt:lpstr>需求列表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陳家豪</cp:lastModifiedBy>
  <cp:revision>283</cp:revision>
  <dcterms:created xsi:type="dcterms:W3CDTF">2022-10-27T03:28:02Z</dcterms:created>
  <dcterms:modified xsi:type="dcterms:W3CDTF">2022-12-22T05:49:41Z</dcterms:modified>
</cp:coreProperties>
</file>